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  <p:sldMasterId id="2147483666" r:id="rId6"/>
  </p:sldMasterIdLst>
  <p:notesMasterIdLst>
    <p:notesMasterId r:id="rId33"/>
  </p:notesMasterIdLst>
  <p:sldIdLst>
    <p:sldId id="256" r:id="rId7"/>
    <p:sldId id="614" r:id="rId8"/>
    <p:sldId id="290" r:id="rId9"/>
    <p:sldId id="306" r:id="rId10"/>
    <p:sldId id="261" r:id="rId11"/>
    <p:sldId id="265" r:id="rId12"/>
    <p:sldId id="298" r:id="rId13"/>
    <p:sldId id="292" r:id="rId14"/>
    <p:sldId id="623" r:id="rId15"/>
    <p:sldId id="296" r:id="rId16"/>
    <p:sldId id="285" r:id="rId17"/>
    <p:sldId id="611" r:id="rId18"/>
    <p:sldId id="627" r:id="rId19"/>
    <p:sldId id="276" r:id="rId20"/>
    <p:sldId id="617" r:id="rId21"/>
    <p:sldId id="260" r:id="rId22"/>
    <p:sldId id="618" r:id="rId23"/>
    <p:sldId id="619" r:id="rId24"/>
    <p:sldId id="620" r:id="rId25"/>
    <p:sldId id="621" r:id="rId26"/>
    <p:sldId id="622" r:id="rId27"/>
    <p:sldId id="626" r:id="rId28"/>
    <p:sldId id="625" r:id="rId29"/>
    <p:sldId id="608" r:id="rId30"/>
    <p:sldId id="616" r:id="rId31"/>
    <p:sldId id="297" r:id="rId32"/>
  </p:sldIdLst>
  <p:sldSz cx="12192000" cy="6858000"/>
  <p:notesSz cx="6735763" cy="9866313"/>
  <p:defaultTextStyle>
    <a:defPPr>
      <a:defRPr lang="en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EF6"/>
    <a:srgbClr val="71206F"/>
    <a:srgbClr val="FFFEF5"/>
    <a:srgbClr val="217A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532804-76DA-4211-9E77-75478A731675}" v="8" dt="2024-03-07T10:24:58.2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199" autoAdjust="0"/>
  </p:normalViewPr>
  <p:slideViewPr>
    <p:cSldViewPr snapToGrid="0">
      <p:cViewPr varScale="1">
        <p:scale>
          <a:sx n="92" d="100"/>
          <a:sy n="92" d="100"/>
        </p:scale>
        <p:origin x="11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microsoft.com/office/2015/10/relationships/revisionInfo" Target="revisionInfo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yndís Guðmundsdóttir" userId="ab7127ba-3ce4-4d90-88dd-3dbd84e0dd14" providerId="ADAL" clId="{2018568C-D2DA-41F2-8D6E-A691842D6703}"/>
    <pc:docChg chg="addSld delSld modSld">
      <pc:chgData name="Bryndís Guðmundsdóttir" userId="ab7127ba-3ce4-4d90-88dd-3dbd84e0dd14" providerId="ADAL" clId="{2018568C-D2DA-41F2-8D6E-A691842D6703}" dt="2024-03-07T10:49:42.159" v="95" actId="20577"/>
      <pc:docMkLst>
        <pc:docMk/>
      </pc:docMkLst>
      <pc:sldChg chg="modSp mod">
        <pc:chgData name="Bryndís Guðmundsdóttir" userId="ab7127ba-3ce4-4d90-88dd-3dbd84e0dd14" providerId="ADAL" clId="{2018568C-D2DA-41F2-8D6E-A691842D6703}" dt="2024-03-07T10:46:09.336" v="10" actId="20577"/>
        <pc:sldMkLst>
          <pc:docMk/>
          <pc:sldMk cId="1620730032" sldId="260"/>
        </pc:sldMkLst>
        <pc:spChg chg="mod">
          <ac:chgData name="Bryndís Guðmundsdóttir" userId="ab7127ba-3ce4-4d90-88dd-3dbd84e0dd14" providerId="ADAL" clId="{2018568C-D2DA-41F2-8D6E-A691842D6703}" dt="2024-03-07T10:46:09.336" v="10" actId="20577"/>
          <ac:spMkLst>
            <pc:docMk/>
            <pc:sldMk cId="1620730032" sldId="260"/>
            <ac:spMk id="14" creationId="{F178511C-9FC5-18C4-8B1F-2983EDBBBB7A}"/>
          </ac:spMkLst>
        </pc:spChg>
      </pc:sldChg>
      <pc:sldChg chg="del">
        <pc:chgData name="Bryndís Guðmundsdóttir" userId="ab7127ba-3ce4-4d90-88dd-3dbd84e0dd14" providerId="ADAL" clId="{2018568C-D2DA-41F2-8D6E-A691842D6703}" dt="2024-03-07T10:44:55.803" v="9" actId="2696"/>
        <pc:sldMkLst>
          <pc:docMk/>
          <pc:sldMk cId="1143645583" sldId="304"/>
        </pc:sldMkLst>
      </pc:sldChg>
      <pc:sldChg chg="modSp mod modNotesTx">
        <pc:chgData name="Bryndís Guðmundsdóttir" userId="ab7127ba-3ce4-4d90-88dd-3dbd84e0dd14" providerId="ADAL" clId="{2018568C-D2DA-41F2-8D6E-A691842D6703}" dt="2024-03-07T10:42:45.671" v="8"/>
        <pc:sldMkLst>
          <pc:docMk/>
          <pc:sldMk cId="1674345738" sldId="611"/>
        </pc:sldMkLst>
        <pc:spChg chg="mod">
          <ac:chgData name="Bryndís Guðmundsdóttir" userId="ab7127ba-3ce4-4d90-88dd-3dbd84e0dd14" providerId="ADAL" clId="{2018568C-D2DA-41F2-8D6E-A691842D6703}" dt="2024-03-07T10:41:48.417" v="1"/>
          <ac:spMkLst>
            <pc:docMk/>
            <pc:sldMk cId="1674345738" sldId="611"/>
            <ac:spMk id="2" creationId="{864482DB-8F60-2423-9630-1378F210C470}"/>
          </ac:spMkLst>
        </pc:spChg>
        <pc:spChg chg="mod">
          <ac:chgData name="Bryndís Guðmundsdóttir" userId="ab7127ba-3ce4-4d90-88dd-3dbd84e0dd14" providerId="ADAL" clId="{2018568C-D2DA-41F2-8D6E-A691842D6703}" dt="2024-03-07T10:42:31.497" v="7" actId="5793"/>
          <ac:spMkLst>
            <pc:docMk/>
            <pc:sldMk cId="1674345738" sldId="611"/>
            <ac:spMk id="3" creationId="{45FEFEF7-90E2-0E38-AF03-3DF420494F92}"/>
          </ac:spMkLst>
        </pc:spChg>
      </pc:sldChg>
      <pc:sldChg chg="modSp mod">
        <pc:chgData name="Bryndís Guðmundsdóttir" userId="ab7127ba-3ce4-4d90-88dd-3dbd84e0dd14" providerId="ADAL" clId="{2018568C-D2DA-41F2-8D6E-A691842D6703}" dt="2024-03-07T10:47:31.468" v="58" actId="20577"/>
        <pc:sldMkLst>
          <pc:docMk/>
          <pc:sldMk cId="2056923783" sldId="619"/>
        </pc:sldMkLst>
        <pc:spChg chg="mod">
          <ac:chgData name="Bryndís Guðmundsdóttir" userId="ab7127ba-3ce4-4d90-88dd-3dbd84e0dd14" providerId="ADAL" clId="{2018568C-D2DA-41F2-8D6E-A691842D6703}" dt="2024-03-07T10:47:31.468" v="58" actId="20577"/>
          <ac:spMkLst>
            <pc:docMk/>
            <pc:sldMk cId="2056923783" sldId="619"/>
            <ac:spMk id="14" creationId="{01D2EB52-F7E1-A916-7907-AB4434CC8D4D}"/>
          </ac:spMkLst>
        </pc:spChg>
      </pc:sldChg>
      <pc:sldChg chg="modSp mod">
        <pc:chgData name="Bryndís Guðmundsdóttir" userId="ab7127ba-3ce4-4d90-88dd-3dbd84e0dd14" providerId="ADAL" clId="{2018568C-D2DA-41F2-8D6E-A691842D6703}" dt="2024-03-07T10:48:02.574" v="63" actId="20577"/>
        <pc:sldMkLst>
          <pc:docMk/>
          <pc:sldMk cId="1088636448" sldId="620"/>
        </pc:sldMkLst>
        <pc:spChg chg="mod">
          <ac:chgData name="Bryndís Guðmundsdóttir" userId="ab7127ba-3ce4-4d90-88dd-3dbd84e0dd14" providerId="ADAL" clId="{2018568C-D2DA-41F2-8D6E-A691842D6703}" dt="2024-03-07T10:48:02.574" v="63" actId="20577"/>
          <ac:spMkLst>
            <pc:docMk/>
            <pc:sldMk cId="1088636448" sldId="620"/>
            <ac:spMk id="3" creationId="{24FB870F-FD90-297F-78B1-CE257846E012}"/>
          </ac:spMkLst>
        </pc:spChg>
      </pc:sldChg>
      <pc:sldChg chg="modSp mod">
        <pc:chgData name="Bryndís Guðmundsdóttir" userId="ab7127ba-3ce4-4d90-88dd-3dbd84e0dd14" providerId="ADAL" clId="{2018568C-D2DA-41F2-8D6E-A691842D6703}" dt="2024-03-07T10:48:38.183" v="65" actId="20577"/>
        <pc:sldMkLst>
          <pc:docMk/>
          <pc:sldMk cId="3649950376" sldId="622"/>
        </pc:sldMkLst>
        <pc:spChg chg="mod">
          <ac:chgData name="Bryndís Guðmundsdóttir" userId="ab7127ba-3ce4-4d90-88dd-3dbd84e0dd14" providerId="ADAL" clId="{2018568C-D2DA-41F2-8D6E-A691842D6703}" dt="2024-03-07T10:48:38.183" v="65" actId="20577"/>
          <ac:spMkLst>
            <pc:docMk/>
            <pc:sldMk cId="3649950376" sldId="622"/>
            <ac:spMk id="14" creationId="{D0E602FD-06E5-EFD8-29F8-16E3FE146C2F}"/>
          </ac:spMkLst>
        </pc:spChg>
      </pc:sldChg>
      <pc:sldChg chg="modSp mod">
        <pc:chgData name="Bryndís Guðmundsdóttir" userId="ab7127ba-3ce4-4d90-88dd-3dbd84e0dd14" providerId="ADAL" clId="{2018568C-D2DA-41F2-8D6E-A691842D6703}" dt="2024-03-07T10:49:42.159" v="95" actId="20577"/>
        <pc:sldMkLst>
          <pc:docMk/>
          <pc:sldMk cId="362675242" sldId="625"/>
        </pc:sldMkLst>
        <pc:spChg chg="mod">
          <ac:chgData name="Bryndís Guðmundsdóttir" userId="ab7127ba-3ce4-4d90-88dd-3dbd84e0dd14" providerId="ADAL" clId="{2018568C-D2DA-41F2-8D6E-A691842D6703}" dt="2024-03-07T10:49:42.159" v="95" actId="20577"/>
          <ac:spMkLst>
            <pc:docMk/>
            <pc:sldMk cId="362675242" sldId="625"/>
            <ac:spMk id="14" creationId="{F11D3D92-7944-5B1B-3F44-D4263A3DAD2E}"/>
          </ac:spMkLst>
        </pc:spChg>
      </pc:sldChg>
      <pc:sldChg chg="add">
        <pc:chgData name="Bryndís Guðmundsdóttir" userId="ab7127ba-3ce4-4d90-88dd-3dbd84e0dd14" providerId="ADAL" clId="{2018568C-D2DA-41F2-8D6E-A691842D6703}" dt="2024-03-07T10:41:35.420" v="0" actId="2890"/>
        <pc:sldMkLst>
          <pc:docMk/>
          <pc:sldMk cId="3585837122" sldId="627"/>
        </pc:sldMkLst>
      </pc:sldChg>
    </pc:docChg>
  </pc:docChgLst>
  <pc:docChgLst>
    <pc:chgData name="Rósa Björk Bergþórsdóttir" userId="9db933ad-2cdd-44e0-a24b-be228c2c80ea" providerId="ADAL" clId="{D2532804-76DA-4211-9E77-75478A731675}"/>
    <pc:docChg chg="custSel delSld modSld">
      <pc:chgData name="Rósa Björk Bergþórsdóttir" userId="9db933ad-2cdd-44e0-a24b-be228c2c80ea" providerId="ADAL" clId="{D2532804-76DA-4211-9E77-75478A731675}" dt="2024-03-07T10:25:55.401" v="118" actId="20577"/>
      <pc:docMkLst>
        <pc:docMk/>
      </pc:docMkLst>
      <pc:sldChg chg="modSp mod">
        <pc:chgData name="Rósa Björk Bergþórsdóttir" userId="9db933ad-2cdd-44e0-a24b-be228c2c80ea" providerId="ADAL" clId="{D2532804-76DA-4211-9E77-75478A731675}" dt="2024-03-07T10:25:55.401" v="118" actId="20577"/>
        <pc:sldMkLst>
          <pc:docMk/>
          <pc:sldMk cId="1620730032" sldId="260"/>
        </pc:sldMkLst>
        <pc:spChg chg="mod">
          <ac:chgData name="Rósa Björk Bergþórsdóttir" userId="9db933ad-2cdd-44e0-a24b-be228c2c80ea" providerId="ADAL" clId="{D2532804-76DA-4211-9E77-75478A731675}" dt="2024-03-07T10:25:55.401" v="118" actId="20577"/>
          <ac:spMkLst>
            <pc:docMk/>
            <pc:sldMk cId="1620730032" sldId="260"/>
            <ac:spMk id="14" creationId="{F178511C-9FC5-18C4-8B1F-2983EDBBBB7A}"/>
          </ac:spMkLst>
        </pc:spChg>
        <pc:spChg chg="mod">
          <ac:chgData name="Rósa Björk Bergþórsdóttir" userId="9db933ad-2cdd-44e0-a24b-be228c2c80ea" providerId="ADAL" clId="{D2532804-76DA-4211-9E77-75478A731675}" dt="2024-03-06T11:20:02.044" v="54" actId="14100"/>
          <ac:spMkLst>
            <pc:docMk/>
            <pc:sldMk cId="1620730032" sldId="260"/>
            <ac:spMk id="16" creationId="{8830DC75-F244-8E29-8ECF-FB5C21C3C77C}"/>
          </ac:spMkLst>
        </pc:spChg>
      </pc:sldChg>
      <pc:sldChg chg="modSp mod">
        <pc:chgData name="Rósa Björk Bergþórsdóttir" userId="9db933ad-2cdd-44e0-a24b-be228c2c80ea" providerId="ADAL" clId="{D2532804-76DA-4211-9E77-75478A731675}" dt="2024-03-06T11:19:48.100" v="52" actId="14100"/>
        <pc:sldMkLst>
          <pc:docMk/>
          <pc:sldMk cId="579407151" sldId="265"/>
        </pc:sldMkLst>
        <pc:spChg chg="mod">
          <ac:chgData name="Rósa Björk Bergþórsdóttir" userId="9db933ad-2cdd-44e0-a24b-be228c2c80ea" providerId="ADAL" clId="{D2532804-76DA-4211-9E77-75478A731675}" dt="2024-03-06T11:19:48.100" v="52" actId="14100"/>
          <ac:spMkLst>
            <pc:docMk/>
            <pc:sldMk cId="579407151" sldId="265"/>
            <ac:spMk id="7" creationId="{FA5F85A9-AE5D-0E8A-3B83-03C1F4FABCDD}"/>
          </ac:spMkLst>
        </pc:spChg>
      </pc:sldChg>
      <pc:sldChg chg="modSp mod">
        <pc:chgData name="Rósa Björk Bergþórsdóttir" userId="9db933ad-2cdd-44e0-a24b-be228c2c80ea" providerId="ADAL" clId="{D2532804-76DA-4211-9E77-75478A731675}" dt="2024-03-06T11:19:54.212" v="53" actId="14100"/>
        <pc:sldMkLst>
          <pc:docMk/>
          <pc:sldMk cId="739012726" sldId="298"/>
        </pc:sldMkLst>
        <pc:spChg chg="mod">
          <ac:chgData name="Rósa Björk Bergþórsdóttir" userId="9db933ad-2cdd-44e0-a24b-be228c2c80ea" providerId="ADAL" clId="{D2532804-76DA-4211-9E77-75478A731675}" dt="2024-03-06T11:19:54.212" v="53" actId="14100"/>
          <ac:spMkLst>
            <pc:docMk/>
            <pc:sldMk cId="739012726" sldId="298"/>
            <ac:spMk id="7" creationId="{FA5F85A9-AE5D-0E8A-3B83-03C1F4FABCDD}"/>
          </ac:spMkLst>
        </pc:spChg>
      </pc:sldChg>
      <pc:sldChg chg="del">
        <pc:chgData name="Rósa Björk Bergþórsdóttir" userId="9db933ad-2cdd-44e0-a24b-be228c2c80ea" providerId="ADAL" clId="{D2532804-76DA-4211-9E77-75478A731675}" dt="2024-03-06T11:13:55.265" v="0" actId="2696"/>
        <pc:sldMkLst>
          <pc:docMk/>
          <pc:sldMk cId="1510979753" sldId="606"/>
        </pc:sldMkLst>
      </pc:sldChg>
      <pc:sldChg chg="modSp mod">
        <pc:chgData name="Rósa Björk Bergþórsdóttir" userId="9db933ad-2cdd-44e0-a24b-be228c2c80ea" providerId="ADAL" clId="{D2532804-76DA-4211-9E77-75478A731675}" dt="2024-03-06T11:19:40.596" v="51" actId="14100"/>
        <pc:sldMkLst>
          <pc:docMk/>
          <pc:sldMk cId="461616827" sldId="614"/>
        </pc:sldMkLst>
        <pc:spChg chg="mod">
          <ac:chgData name="Rósa Björk Bergþórsdóttir" userId="9db933ad-2cdd-44e0-a24b-be228c2c80ea" providerId="ADAL" clId="{D2532804-76DA-4211-9E77-75478A731675}" dt="2024-03-06T11:19:40.596" v="51" actId="14100"/>
          <ac:spMkLst>
            <pc:docMk/>
            <pc:sldMk cId="461616827" sldId="614"/>
            <ac:spMk id="16" creationId="{3F5426EA-4A8D-D9A6-D646-8126E3119F15}"/>
          </ac:spMkLst>
        </pc:spChg>
      </pc:sldChg>
      <pc:sldChg chg="modNotesTx">
        <pc:chgData name="Rósa Björk Bergþórsdóttir" userId="9db933ad-2cdd-44e0-a24b-be228c2c80ea" providerId="ADAL" clId="{D2532804-76DA-4211-9E77-75478A731675}" dt="2024-03-07T10:23:30.557" v="116" actId="20577"/>
        <pc:sldMkLst>
          <pc:docMk/>
          <pc:sldMk cId="939187083" sldId="618"/>
        </pc:sldMkLst>
      </pc:sldChg>
      <pc:sldChg chg="modSp mod">
        <pc:chgData name="Rósa Björk Bergþórsdóttir" userId="9db933ad-2cdd-44e0-a24b-be228c2c80ea" providerId="ADAL" clId="{D2532804-76DA-4211-9E77-75478A731675}" dt="2024-03-06T11:16:40.317" v="1" actId="20577"/>
        <pc:sldMkLst>
          <pc:docMk/>
          <pc:sldMk cId="2056923783" sldId="619"/>
        </pc:sldMkLst>
        <pc:spChg chg="mod">
          <ac:chgData name="Rósa Björk Bergþórsdóttir" userId="9db933ad-2cdd-44e0-a24b-be228c2c80ea" providerId="ADAL" clId="{D2532804-76DA-4211-9E77-75478A731675}" dt="2024-03-06T11:16:40.317" v="1" actId="20577"/>
          <ac:spMkLst>
            <pc:docMk/>
            <pc:sldMk cId="2056923783" sldId="619"/>
            <ac:spMk id="14" creationId="{01D2EB52-F7E1-A916-7907-AB4434CC8D4D}"/>
          </ac:spMkLst>
        </pc:spChg>
      </pc:sldChg>
      <pc:sldChg chg="modSp mod">
        <pc:chgData name="Rósa Björk Bergþórsdóttir" userId="9db933ad-2cdd-44e0-a24b-be228c2c80ea" providerId="ADAL" clId="{D2532804-76DA-4211-9E77-75478A731675}" dt="2024-03-06T11:19:23.138" v="50" actId="14100"/>
        <pc:sldMkLst>
          <pc:docMk/>
          <pc:sldMk cId="3649950376" sldId="622"/>
        </pc:sldMkLst>
        <pc:spChg chg="mod">
          <ac:chgData name="Rósa Björk Bergþórsdóttir" userId="9db933ad-2cdd-44e0-a24b-be228c2c80ea" providerId="ADAL" clId="{D2532804-76DA-4211-9E77-75478A731675}" dt="2024-03-06T11:17:59.464" v="32" actId="27636"/>
          <ac:spMkLst>
            <pc:docMk/>
            <pc:sldMk cId="3649950376" sldId="622"/>
            <ac:spMk id="14" creationId="{D0E602FD-06E5-EFD8-29F8-16E3FE146C2F}"/>
          </ac:spMkLst>
        </pc:spChg>
        <pc:spChg chg="mod">
          <ac:chgData name="Rósa Björk Bergþórsdóttir" userId="9db933ad-2cdd-44e0-a24b-be228c2c80ea" providerId="ADAL" clId="{D2532804-76DA-4211-9E77-75478A731675}" dt="2024-03-06T11:19:23.138" v="50" actId="14100"/>
          <ac:spMkLst>
            <pc:docMk/>
            <pc:sldMk cId="3649950376" sldId="622"/>
            <ac:spMk id="16" creationId="{23D21C5C-B815-7D08-3F7B-AC965CEAD652}"/>
          </ac:spMkLst>
        </pc:spChg>
      </pc:sldChg>
      <pc:sldChg chg="modAnim">
        <pc:chgData name="Rósa Björk Bergþórsdóttir" userId="9db933ad-2cdd-44e0-a24b-be228c2c80ea" providerId="ADAL" clId="{D2532804-76DA-4211-9E77-75478A731675}" dt="2024-03-07T10:19:30.990" v="56"/>
        <pc:sldMkLst>
          <pc:docMk/>
          <pc:sldMk cId="3925568539" sldId="623"/>
        </pc:sldMkLst>
      </pc:sldChg>
      <pc:sldChg chg="modSp mod">
        <pc:chgData name="Rósa Björk Bergþórsdóttir" userId="9db933ad-2cdd-44e0-a24b-be228c2c80ea" providerId="ADAL" clId="{D2532804-76DA-4211-9E77-75478A731675}" dt="2024-03-06T11:19:18.256" v="49" actId="14100"/>
        <pc:sldMkLst>
          <pc:docMk/>
          <pc:sldMk cId="362675242" sldId="625"/>
        </pc:sldMkLst>
        <pc:spChg chg="mod">
          <ac:chgData name="Rósa Björk Bergþórsdóttir" userId="9db933ad-2cdd-44e0-a24b-be228c2c80ea" providerId="ADAL" clId="{D2532804-76DA-4211-9E77-75478A731675}" dt="2024-03-06T11:18:30.572" v="48" actId="20577"/>
          <ac:spMkLst>
            <pc:docMk/>
            <pc:sldMk cId="362675242" sldId="625"/>
            <ac:spMk id="14" creationId="{F11D3D92-7944-5B1B-3F44-D4263A3DAD2E}"/>
          </ac:spMkLst>
        </pc:spChg>
        <pc:spChg chg="mod">
          <ac:chgData name="Rósa Björk Bergþórsdóttir" userId="9db933ad-2cdd-44e0-a24b-be228c2c80ea" providerId="ADAL" clId="{D2532804-76DA-4211-9E77-75478A731675}" dt="2024-03-06T11:19:18.256" v="49" actId="14100"/>
          <ac:spMkLst>
            <pc:docMk/>
            <pc:sldMk cId="362675242" sldId="625"/>
            <ac:spMk id="16" creationId="{B5A34BF2-FE76-432D-F022-CD0D5C29A7E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728874-B40D-41CB-822E-91840700FEAB}" type="datetimeFigureOut">
              <a:rPr lang="en-GB" smtClean="0"/>
              <a:t>07/03/2024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41783A-80B8-4978-9B5D-24523CFF5F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352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16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9452E-3962-4046-0924-055F94047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040E6A-D3DD-A3F4-BFDE-3DF433E3D6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B88524-F9E9-BD84-8C0B-F384A97190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13282-4327-6D56-AF7B-E136ACD92F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196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Jafnlaunastofa er sjálfstæð starfseining í eigu Sambands íslenskra sveitarfélaga og Reykjavíkurborgar. Það starfa 5 konur hjá Jafnlanastofu með fjölþætta þekkingu og reynslu af starfsmati, launasetningu, jafnlaunamálum, starfslýsingagerð og jafnrétismálum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s-I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Starfsemi Jafnlaunastofu er tvíþætt: </a:t>
            </a:r>
          </a:p>
          <a:p>
            <a:endParaRPr lang="is-IS" dirty="0"/>
          </a:p>
          <a:p>
            <a:r>
              <a:rPr lang="is-IS" dirty="0"/>
              <a:t>Annars vegar er það verkefnastofa starfsmats </a:t>
            </a:r>
          </a:p>
          <a:p>
            <a:pPr marL="742950" lvl="1" indent="-28575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is-IS" sz="1200" dirty="0">
                <a:solidFill>
                  <a:schemeClr val="bg1"/>
                </a:solidFill>
              </a:rPr>
              <a:t>Rekstur starfsmatkerfisins SAMSTARFS.</a:t>
            </a:r>
          </a:p>
          <a:p>
            <a:pPr marL="742950" lvl="1" indent="-28575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is-IS" dirty="0">
                <a:solidFill>
                  <a:schemeClr val="bg1"/>
                </a:solidFill>
              </a:rPr>
              <a:t>T</a:t>
            </a:r>
            <a:r>
              <a:rPr lang="is-IS" sz="1200" dirty="0">
                <a:solidFill>
                  <a:schemeClr val="bg1"/>
                </a:solidFill>
              </a:rPr>
              <a:t>illögur að mati og endurmati starfa til afgreiðslu í viðeigandi nefndum.</a:t>
            </a:r>
          </a:p>
          <a:p>
            <a:pPr marL="742950" lvl="1" indent="-28575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is-IS" sz="1200" dirty="0">
                <a:solidFill>
                  <a:schemeClr val="bg1"/>
                </a:solidFill>
              </a:rPr>
              <a:t>Bráðabirgðaröðun starfa.</a:t>
            </a:r>
          </a:p>
          <a:p>
            <a:pPr marL="742950" lvl="1" indent="-28575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is-IS" sz="1200" dirty="0">
                <a:solidFill>
                  <a:schemeClr val="bg1"/>
                </a:solidFill>
              </a:rPr>
              <a:t>Fræðsla og ráðgjöf varðandi starfsmat.</a:t>
            </a:r>
          </a:p>
          <a:p>
            <a:pPr marL="742950" lvl="1" indent="-28575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is-IS" sz="1200" dirty="0">
                <a:solidFill>
                  <a:schemeClr val="bg1"/>
                </a:solidFill>
              </a:rPr>
              <a:t>Starfar fyrir faglega stjórn starfsmatsins</a:t>
            </a:r>
            <a:endParaRPr lang="is-IS" dirty="0"/>
          </a:p>
          <a:p>
            <a:endParaRPr lang="is-IS" dirty="0"/>
          </a:p>
          <a:p>
            <a:r>
              <a:rPr lang="is-IS" dirty="0"/>
              <a:t>Hins vegar eru það önnur Jafnlaunamál </a:t>
            </a:r>
          </a:p>
          <a:p>
            <a:pPr marL="742950" lvl="1" indent="-28575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s-IS" sz="1200" dirty="0">
                <a:solidFill>
                  <a:schemeClr val="bg1"/>
                </a:solidFill>
              </a:rPr>
              <a:t>Fræðsla og ráðgjöf varðandi jafnlaunamál og virðismat starfa og samspil við jafnlaunavottun sem er aðeins að vefjast fyrir fólki. </a:t>
            </a:r>
          </a:p>
          <a:p>
            <a:pPr marL="742950" lvl="1" indent="-28575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s-IS" sz="1200" dirty="0">
                <a:solidFill>
                  <a:schemeClr val="bg1"/>
                </a:solidFill>
              </a:rPr>
              <a:t>Uppbygging og miðlun þekkingar á jafnlaunamálum út frá reynslu sveitarfélaganna. </a:t>
            </a:r>
          </a:p>
          <a:p>
            <a:pPr marL="742950" lvl="1" indent="-28575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s-IS" sz="1200" dirty="0">
                <a:solidFill>
                  <a:schemeClr val="bg1"/>
                </a:solidFill>
              </a:rPr>
              <a:t>Samstarf um þróun matskerfa.</a:t>
            </a:r>
          </a:p>
          <a:p>
            <a:pPr marL="742950" lvl="1" indent="-28575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s-IS" sz="1200" dirty="0">
                <a:solidFill>
                  <a:schemeClr val="bg1"/>
                </a:solidFill>
              </a:rPr>
              <a:t>O.fl.</a:t>
            </a:r>
            <a:endParaRPr lang="is-IS" dirty="0"/>
          </a:p>
          <a:p>
            <a:endParaRPr lang="en-GB" dirty="0"/>
          </a:p>
          <a:p>
            <a:endParaRPr lang="en-GB" dirty="0"/>
          </a:p>
          <a:p>
            <a:r>
              <a:rPr lang="is-I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Rétt undir aldamót var á vettvangi sveitarfélaga farið að líta svo á að launasetningaraðferðir væru ekki fyllilega í takti við kröfur jafnréttislaga um að konum og körlum skyldu greidd jöfn laun fyrir sömu eða jafnverðmæt störf. </a:t>
            </a:r>
          </a:p>
          <a:p>
            <a:endParaRPr lang="is-I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is-I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Það var vilji til að gera betur og vinna markvisst að launajafnrétti og því farið að skoða leiðir til þess. Kom á daginn að sama þróun hafði verið að eiga sér stað víða um heim. </a:t>
            </a:r>
          </a:p>
          <a:p>
            <a:endParaRPr lang="is-I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is-I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Það mátti í raun rekja það til samþykkta alþjóðavinnumálastofnunarinnar árið 1951 um sömu laun fyrir sömu og jafnverðmæt störf. En stofnunin lagði strax í upphafi  áherslu á að notast væri við einhvers konar starfsmats/virðismatskerfi til grundavallar launasetningu. Eftir því sem fleiri ríki fóru að setja sér jafnréttislöggjöf varð meiri hljómgrunnur fyrir þessari umræðu og því að láta reyna á hvort launasetningaraðferðir eða starfsmatskerfi sem notuð voru stæðust jafnréttislög. En matskerfi sem notuð höfðu verið voru alla jafna með talsverða kynjaslagsíðu þar sem karllægir þættir eins  ábyrgð á fjármálum, stjórnun og skipuritsleg staða réðu mestu um launasetningu. Þessi aukna  áhersla á jafnlaunaákvæði laga leiddi til þess að farið var að þróa starfsmatskerfi sem tóku í auknum mæli  mið af hinum hefðbundu kvennastörfum eins og tilfinningalegt álag, og sálfélagslegar vinnuaðstæður o.fl.  </a:t>
            </a:r>
          </a:p>
          <a:p>
            <a:endParaRPr lang="is-I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is-I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Sveitarfélögin  í samstarfi við stéttarfélög, fóru þá að huga að innleiðingu starfsmatskerfis á vegum sveitarfélaganna sem uppfyllti jafnlaunaákvæði laga og stuðlaði að gagnsæi og málefnalegum launaákvörðunum. </a:t>
            </a:r>
          </a:p>
          <a:p>
            <a:r>
              <a:rPr lang="is-I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Fyrir valinu varð starfsmatskerfi sem hannað var af sveitar- og stéttarfélögum í Bretlandi í samræmi við leiðbeiningar Alþjóðavinnumálastofnunarinnar um gerð starfsmatskerfa sem meta kvenlæga þætti til jafns við karllæga. </a:t>
            </a:r>
          </a:p>
          <a:p>
            <a:r>
              <a:rPr lang="is-I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Kerfið var þýtt, staðfært og innleitt hér á landi upp úr aldamótum. Síðan þá hafa sveitarfélögin byggt grunnlaunasetningu sífellt stærri hluta starfa sinna á því.</a:t>
            </a:r>
          </a:p>
          <a:p>
            <a:endParaRPr lang="is-IS" sz="1200" dirty="0">
              <a:effectLst/>
              <a:latin typeface="Times New Roman" panose="02020603050405020304" pitchFamily="18" charset="0"/>
            </a:endParaRPr>
          </a:p>
          <a:p>
            <a:r>
              <a:rPr lang="is-IS" sz="1200" dirty="0">
                <a:effectLst/>
                <a:latin typeface="Times New Roman" panose="02020603050405020304" pitchFamily="18" charset="0"/>
              </a:rPr>
              <a:t>Í upphafi sinntu tvö starfsmatsteymi mati starfa út frá kerfinu eitt hjá sambandinu og annað hjá Reykjavíkurborg.  Samhliða ákvörðun um endurskoðun á starfsmatskerfinu voru þessi teymis sameinuð í verkefnastofu starfsmats sem rekin var af Reykjavíkurborg með þjónustusamningi við sambandið. </a:t>
            </a:r>
          </a:p>
          <a:p>
            <a:endParaRPr lang="is-IS" sz="1200" dirty="0">
              <a:effectLst/>
              <a:latin typeface="Times New Roman" panose="02020603050405020304" pitchFamily="18" charset="0"/>
            </a:endParaRPr>
          </a:p>
          <a:p>
            <a:r>
              <a:rPr lang="is-IS" sz="1200" dirty="0">
                <a:effectLst/>
                <a:latin typeface="Times New Roman" panose="02020603050405020304" pitchFamily="18" charset="0"/>
              </a:rPr>
              <a:t>Það hefur allt frá innleiðingu starfsmatskerfisins reglulega dúkkað upp umræða um mikilvægi þess að hafa mat á störfum aðskilið frá annarri starfsemi sveitarfélaga auk þess sem fulltrúar sveitarfélaga furðuðu sig stundum á því að vera að ræða við starfsmann ráðhúss um mat á virði starfa í sínu sveitarfélagi. Auk þess sem Jafnlaunamál hafa verið í brennidepli undanfarin misseri af ýmum ástæðum.</a:t>
            </a:r>
          </a:p>
          <a:p>
            <a:endParaRPr lang="is-IS" sz="1200" dirty="0">
              <a:effectLst/>
              <a:latin typeface="Times New Roman" panose="02020603050405020304" pitchFamily="18" charset="0"/>
            </a:endParaRPr>
          </a:p>
          <a:p>
            <a:r>
              <a:rPr lang="is-IS" sz="1200" dirty="0">
                <a:effectLst/>
                <a:latin typeface="Times New Roman" panose="02020603050405020304" pitchFamily="18" charset="0"/>
              </a:rPr>
              <a:t>Það var því tekin ákvörðun um að útvíkka starfsemi Verkefnastofu starfsmats og stofna sjálfstæða starfseiningu sem vinnur að jafnlaunamálum með heildstæðum hætti.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709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/>
              <a:t>Verkefnastofa starfar fyrir þessar tvær nefndir, Starfsmatsnefnd Reykjavíkurborgar og Framkvæmdanefnd starfsmats.</a:t>
            </a:r>
          </a:p>
          <a:p>
            <a:r>
              <a:rPr lang="is-IS" dirty="0"/>
              <a:t>Reykjavíkurnefndin er skipuð þremur fulltrúum RVK, 1 fulltrúa Sameykis, 1 fulltrúa Eflingar-stéttarfélags og 1 fulltrúa frá BHM,</a:t>
            </a:r>
          </a:p>
          <a:p>
            <a:r>
              <a:rPr lang="is-IS" dirty="0"/>
              <a:t>og sambandsnefndin er skipuð fjórum fulltrúum Sambands íslenskra sveitarfélaga, 2 fulltrúum BSRB, einum fulltrúa ASÍ og einum fulltrúa BHM.</a:t>
            </a:r>
          </a:p>
          <a:p>
            <a:endParaRPr lang="is-IS" dirty="0"/>
          </a:p>
          <a:p>
            <a:r>
              <a:rPr lang="is-IS" dirty="0"/>
              <a:t>Fulltrúi ASÍ í sambandsnefndinni er sá sami og situr í Reykjavíkurnefndinni og það er Ragnar Ólason.</a:t>
            </a:r>
          </a:p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626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/>
              <a:t>Áður en við höldum lengra og fjöllum um starfsmatskerfið SAMSTARF þá er rétt að tala aðeins um fyrirbærið eða aðferðafræðina Starfsmat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607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Starfsmatskerfið</a:t>
            </a:r>
            <a:r>
              <a:rPr lang="en-GB" dirty="0"/>
              <a:t> er </a:t>
            </a:r>
            <a:r>
              <a:rPr lang="en-GB" dirty="0" err="1"/>
              <a:t>greiningartæki</a:t>
            </a:r>
            <a:r>
              <a:rPr lang="en-GB" dirty="0"/>
              <a:t> </a:t>
            </a:r>
            <a:r>
              <a:rPr lang="en-GB" dirty="0" err="1"/>
              <a:t>sem</a:t>
            </a:r>
            <a:r>
              <a:rPr lang="en-GB" dirty="0"/>
              <a:t> er </a:t>
            </a:r>
            <a:r>
              <a:rPr lang="en-GB" dirty="0" err="1"/>
              <a:t>notað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meta </a:t>
            </a:r>
            <a:r>
              <a:rPr lang="en-GB" dirty="0" err="1"/>
              <a:t>með</a:t>
            </a:r>
            <a:r>
              <a:rPr lang="en-GB" dirty="0"/>
              <a:t> </a:t>
            </a:r>
            <a:r>
              <a:rPr lang="en-GB" dirty="0" err="1"/>
              <a:t>kerfisbundnum</a:t>
            </a:r>
            <a:r>
              <a:rPr lang="en-GB" dirty="0"/>
              <a:t> </a:t>
            </a:r>
            <a:r>
              <a:rPr lang="en-GB" dirty="0" err="1"/>
              <a:t>hætti</a:t>
            </a:r>
            <a:r>
              <a:rPr lang="en-GB" dirty="0"/>
              <a:t> </a:t>
            </a:r>
            <a:r>
              <a:rPr lang="en-GB" dirty="0" err="1"/>
              <a:t>þær</a:t>
            </a:r>
            <a:r>
              <a:rPr lang="en-GB" dirty="0"/>
              <a:t> </a:t>
            </a:r>
            <a:r>
              <a:rPr lang="en-GB" dirty="0" err="1"/>
              <a:t>kröfur</a:t>
            </a:r>
            <a:r>
              <a:rPr lang="en-GB" dirty="0"/>
              <a:t> </a:t>
            </a:r>
            <a:r>
              <a:rPr lang="en-GB" dirty="0" err="1"/>
              <a:t>sem</a:t>
            </a:r>
            <a:r>
              <a:rPr lang="en-GB" dirty="0"/>
              <a:t> </a:t>
            </a:r>
            <a:r>
              <a:rPr lang="en-GB" dirty="0" err="1"/>
              <a:t>störf</a:t>
            </a:r>
            <a:r>
              <a:rPr lang="en-GB" dirty="0"/>
              <a:t> </a:t>
            </a:r>
            <a:r>
              <a:rPr lang="en-GB" dirty="0" err="1"/>
              <a:t>gera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starfsmanna</a:t>
            </a:r>
            <a:r>
              <a:rPr lang="en-GB" dirty="0"/>
              <a:t>. </a:t>
            </a:r>
            <a:r>
              <a:rPr lang="en-GB" dirty="0" err="1"/>
              <a:t>Kerfið</a:t>
            </a:r>
            <a:r>
              <a:rPr lang="en-GB" dirty="0"/>
              <a:t> </a:t>
            </a:r>
            <a:r>
              <a:rPr lang="en-GB" dirty="0" err="1"/>
              <a:t>byggir</a:t>
            </a:r>
            <a:r>
              <a:rPr lang="en-GB" dirty="0"/>
              <a:t> á </a:t>
            </a:r>
            <a:r>
              <a:rPr lang="en-GB" dirty="0" err="1"/>
              <a:t>hlutlægum</a:t>
            </a:r>
            <a:r>
              <a:rPr lang="en-GB" dirty="0"/>
              <a:t> </a:t>
            </a:r>
            <a:r>
              <a:rPr lang="en-GB" dirty="0" err="1"/>
              <a:t>viðmiðum</a:t>
            </a:r>
            <a:r>
              <a:rPr lang="en-GB" dirty="0"/>
              <a:t> </a:t>
            </a:r>
            <a:r>
              <a:rPr lang="en-GB" dirty="0" err="1"/>
              <a:t>sem</a:t>
            </a:r>
            <a:r>
              <a:rPr lang="en-GB" dirty="0"/>
              <a:t> </a:t>
            </a:r>
            <a:r>
              <a:rPr lang="en-GB" dirty="0" err="1"/>
              <a:t>notuð</a:t>
            </a:r>
            <a:r>
              <a:rPr lang="en-GB" dirty="0"/>
              <a:t> </a:t>
            </a:r>
            <a:r>
              <a:rPr lang="en-GB" dirty="0" err="1"/>
              <a:t>eru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bera</a:t>
            </a:r>
            <a:r>
              <a:rPr lang="en-GB" dirty="0"/>
              <a:t> saman </a:t>
            </a:r>
            <a:r>
              <a:rPr lang="en-GB" dirty="0" err="1"/>
              <a:t>störf</a:t>
            </a:r>
            <a:r>
              <a:rPr lang="en-GB" dirty="0"/>
              <a:t> í </a:t>
            </a:r>
            <a:r>
              <a:rPr lang="en-GB" dirty="0" err="1"/>
              <a:t>samræmi</a:t>
            </a:r>
            <a:r>
              <a:rPr lang="en-GB" dirty="0"/>
              <a:t> </a:t>
            </a:r>
            <a:r>
              <a:rPr lang="en-GB" dirty="0" err="1"/>
              <a:t>við</a:t>
            </a:r>
            <a:r>
              <a:rPr lang="en-GB" dirty="0"/>
              <a:t> </a:t>
            </a:r>
            <a:r>
              <a:rPr lang="en-GB" dirty="0" err="1"/>
              <a:t>þær</a:t>
            </a:r>
            <a:r>
              <a:rPr lang="en-GB" dirty="0"/>
              <a:t> </a:t>
            </a:r>
            <a:r>
              <a:rPr lang="en-GB" dirty="0" err="1"/>
              <a:t>kröfur</a:t>
            </a:r>
            <a:r>
              <a:rPr lang="en-GB" dirty="0"/>
              <a:t> </a:t>
            </a:r>
            <a:r>
              <a:rPr lang="en-GB" dirty="0" err="1"/>
              <a:t>sem</a:t>
            </a:r>
            <a:r>
              <a:rPr lang="en-GB" dirty="0"/>
              <a:t> í </a:t>
            </a:r>
            <a:r>
              <a:rPr lang="en-GB" dirty="0" err="1"/>
              <a:t>störfunum</a:t>
            </a:r>
            <a:r>
              <a:rPr lang="en-GB" dirty="0"/>
              <a:t> </a:t>
            </a:r>
            <a:r>
              <a:rPr lang="en-GB" dirty="0" err="1"/>
              <a:t>felast</a:t>
            </a:r>
            <a:r>
              <a:rPr lang="en-GB" dirty="0"/>
              <a:t>, </a:t>
            </a:r>
            <a:r>
              <a:rPr lang="en-GB" dirty="0" err="1"/>
              <a:t>óháð</a:t>
            </a:r>
            <a:r>
              <a:rPr lang="en-GB" dirty="0"/>
              <a:t> </a:t>
            </a:r>
            <a:r>
              <a:rPr lang="en-GB" dirty="0" err="1"/>
              <a:t>hæfni</a:t>
            </a:r>
            <a:r>
              <a:rPr lang="en-GB" dirty="0"/>
              <a:t> </a:t>
            </a:r>
            <a:r>
              <a:rPr lang="en-GB" dirty="0" err="1"/>
              <a:t>þeirra</a:t>
            </a:r>
            <a:r>
              <a:rPr lang="en-GB" dirty="0"/>
              <a:t> </a:t>
            </a:r>
            <a:r>
              <a:rPr lang="en-GB" dirty="0" err="1"/>
              <a:t>sem</a:t>
            </a:r>
            <a:r>
              <a:rPr lang="en-GB" dirty="0"/>
              <a:t> </a:t>
            </a:r>
            <a:r>
              <a:rPr lang="en-GB" dirty="0" err="1"/>
              <a:t>þau</a:t>
            </a:r>
            <a:r>
              <a:rPr lang="en-GB" dirty="0"/>
              <a:t> </a:t>
            </a:r>
            <a:r>
              <a:rPr lang="en-GB" dirty="0" err="1"/>
              <a:t>vinna</a:t>
            </a:r>
            <a:r>
              <a:rPr lang="en-GB" dirty="0"/>
              <a:t>. </a:t>
            </a:r>
          </a:p>
          <a:p>
            <a:endParaRPr lang="en-GB" dirty="0"/>
          </a:p>
          <a:p>
            <a:r>
              <a:rPr lang="en-GB" dirty="0" err="1"/>
              <a:t>Markmið</a:t>
            </a:r>
            <a:r>
              <a:rPr lang="en-GB" dirty="0"/>
              <a:t> </a:t>
            </a:r>
            <a:r>
              <a:rPr lang="en-GB" dirty="0" err="1"/>
              <a:t>starfsmats</a:t>
            </a:r>
            <a:r>
              <a:rPr lang="en-GB" dirty="0"/>
              <a:t> er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tryggja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starfsmönnum</a:t>
            </a:r>
            <a:r>
              <a:rPr lang="en-GB" dirty="0"/>
              <a:t> </a:t>
            </a:r>
            <a:r>
              <a:rPr lang="en-GB" dirty="0" err="1"/>
              <a:t>séu</a:t>
            </a:r>
            <a:r>
              <a:rPr lang="en-GB" dirty="0"/>
              <a:t> </a:t>
            </a:r>
            <a:r>
              <a:rPr lang="en-GB" dirty="0" err="1"/>
              <a:t>ákvörðuð</a:t>
            </a:r>
            <a:r>
              <a:rPr lang="en-GB" dirty="0"/>
              <a:t> </a:t>
            </a:r>
            <a:r>
              <a:rPr lang="en-GB" dirty="0" err="1"/>
              <a:t>laun</a:t>
            </a:r>
            <a:r>
              <a:rPr lang="en-GB" dirty="0"/>
              <a:t> </a:t>
            </a:r>
            <a:r>
              <a:rPr lang="en-GB" dirty="0" err="1"/>
              <a:t>með</a:t>
            </a:r>
            <a:r>
              <a:rPr lang="en-GB" dirty="0"/>
              <a:t> </a:t>
            </a:r>
            <a:r>
              <a:rPr lang="en-GB" dirty="0" err="1"/>
              <a:t>eins</a:t>
            </a:r>
            <a:r>
              <a:rPr lang="en-GB" dirty="0"/>
              <a:t> </a:t>
            </a:r>
            <a:r>
              <a:rPr lang="en-GB" dirty="0" err="1"/>
              <a:t>málefnalegum</a:t>
            </a:r>
            <a:r>
              <a:rPr lang="en-GB" dirty="0"/>
              <a:t> og </a:t>
            </a:r>
            <a:r>
              <a:rPr lang="en-GB" dirty="0" err="1"/>
              <a:t>hlutlægum</a:t>
            </a:r>
            <a:r>
              <a:rPr lang="en-GB" dirty="0"/>
              <a:t> </a:t>
            </a:r>
            <a:r>
              <a:rPr lang="en-GB" dirty="0" err="1"/>
              <a:t>aðferðum</a:t>
            </a:r>
            <a:r>
              <a:rPr lang="en-GB" dirty="0"/>
              <a:t> og </a:t>
            </a:r>
            <a:r>
              <a:rPr lang="en-GB" dirty="0" err="1"/>
              <a:t>hægt</a:t>
            </a:r>
            <a:r>
              <a:rPr lang="en-GB" dirty="0"/>
              <a:t> er og á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leiða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þess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störfum</a:t>
            </a:r>
            <a:r>
              <a:rPr lang="en-GB" dirty="0"/>
              <a:t> </a:t>
            </a:r>
            <a:r>
              <a:rPr lang="en-GB" dirty="0" err="1"/>
              <a:t>sé</a:t>
            </a:r>
            <a:r>
              <a:rPr lang="en-GB" dirty="0"/>
              <a:t> </a:t>
            </a:r>
            <a:r>
              <a:rPr lang="en-GB" dirty="0" err="1"/>
              <a:t>raðað</a:t>
            </a:r>
            <a:r>
              <a:rPr lang="en-GB" dirty="0"/>
              <a:t> </a:t>
            </a:r>
            <a:r>
              <a:rPr lang="en-GB" dirty="0" err="1"/>
              <a:t>þannig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grunnlauna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þau</a:t>
            </a:r>
            <a:r>
              <a:rPr lang="en-GB" dirty="0"/>
              <a:t> </a:t>
            </a:r>
            <a:r>
              <a:rPr lang="en-GB" dirty="0" err="1"/>
              <a:t>séu</a:t>
            </a:r>
            <a:r>
              <a:rPr lang="en-GB" dirty="0"/>
              <a:t> </a:t>
            </a:r>
            <a:r>
              <a:rPr lang="en-GB" dirty="0" err="1"/>
              <a:t>hin</a:t>
            </a:r>
            <a:r>
              <a:rPr lang="en-GB" dirty="0"/>
              <a:t> </a:t>
            </a:r>
            <a:r>
              <a:rPr lang="en-GB" dirty="0" err="1"/>
              <a:t>sömu</a:t>
            </a:r>
            <a:r>
              <a:rPr lang="en-GB" dirty="0"/>
              <a:t> </a:t>
            </a:r>
            <a:r>
              <a:rPr lang="en-GB" dirty="0" err="1"/>
              <a:t>fyrir</a:t>
            </a:r>
            <a:r>
              <a:rPr lang="en-GB" dirty="0"/>
              <a:t> </a:t>
            </a:r>
            <a:r>
              <a:rPr lang="en-GB" dirty="0" err="1"/>
              <a:t>störf</a:t>
            </a:r>
            <a:r>
              <a:rPr lang="en-GB" dirty="0"/>
              <a:t> </a:t>
            </a:r>
            <a:r>
              <a:rPr lang="en-GB" dirty="0" err="1"/>
              <a:t>sem</a:t>
            </a:r>
            <a:r>
              <a:rPr lang="en-GB" dirty="0"/>
              <a:t> </a:t>
            </a:r>
            <a:r>
              <a:rPr lang="en-GB" dirty="0" err="1"/>
              <a:t>metin</a:t>
            </a:r>
            <a:r>
              <a:rPr lang="en-GB" dirty="0"/>
              <a:t> </a:t>
            </a:r>
            <a:r>
              <a:rPr lang="en-GB" dirty="0" err="1"/>
              <a:t>eru</a:t>
            </a:r>
            <a:r>
              <a:rPr lang="en-GB" dirty="0"/>
              <a:t> </a:t>
            </a:r>
            <a:r>
              <a:rPr lang="en-GB" dirty="0" err="1"/>
              <a:t>jafnkrefjandi</a:t>
            </a:r>
            <a:r>
              <a:rPr lang="en-GB" dirty="0"/>
              <a:t>, </a:t>
            </a:r>
            <a:r>
              <a:rPr lang="en-GB" dirty="0" err="1"/>
              <a:t>óháð</a:t>
            </a:r>
            <a:r>
              <a:rPr lang="en-GB" dirty="0"/>
              <a:t> </a:t>
            </a:r>
            <a:r>
              <a:rPr lang="en-GB" dirty="0" err="1"/>
              <a:t>starfsstöðum</a:t>
            </a:r>
            <a:r>
              <a:rPr lang="en-GB" dirty="0"/>
              <a:t>, </a:t>
            </a:r>
            <a:r>
              <a:rPr lang="en-GB" dirty="0" err="1"/>
              <a:t>stéttarfélagi</a:t>
            </a:r>
            <a:r>
              <a:rPr lang="en-GB" dirty="0"/>
              <a:t> </a:t>
            </a:r>
            <a:r>
              <a:rPr lang="en-GB" dirty="0" err="1"/>
              <a:t>eða</a:t>
            </a:r>
            <a:r>
              <a:rPr lang="en-GB" dirty="0"/>
              <a:t> </a:t>
            </a:r>
            <a:r>
              <a:rPr lang="en-GB" dirty="0" err="1"/>
              <a:t>kyni</a:t>
            </a:r>
            <a:r>
              <a:rPr lang="en-GB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631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Mikilvægt</a:t>
            </a:r>
            <a:r>
              <a:rPr lang="en-GB" dirty="0"/>
              <a:t> er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hafa</a:t>
            </a:r>
            <a:r>
              <a:rPr lang="en-GB" dirty="0"/>
              <a:t> í </a:t>
            </a:r>
            <a:r>
              <a:rPr lang="en-GB" dirty="0" err="1"/>
              <a:t>huga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starfsmat</a:t>
            </a:r>
            <a:r>
              <a:rPr lang="en-GB" dirty="0"/>
              <a:t> </a:t>
            </a:r>
            <a:r>
              <a:rPr lang="en-GB" dirty="0" err="1"/>
              <a:t>metur</a:t>
            </a:r>
            <a:r>
              <a:rPr lang="en-GB" dirty="0"/>
              <a:t> </a:t>
            </a:r>
            <a:r>
              <a:rPr lang="en-GB" dirty="0" err="1"/>
              <a:t>aðeins</a:t>
            </a:r>
            <a:r>
              <a:rPr lang="en-GB" dirty="0"/>
              <a:t> </a:t>
            </a:r>
            <a:r>
              <a:rPr lang="en-GB" dirty="0" err="1"/>
              <a:t>grunnkröfur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starfa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ekki </a:t>
            </a:r>
            <a:r>
              <a:rPr lang="en-GB" dirty="0" err="1"/>
              <a:t>einstaklingsbundna</a:t>
            </a:r>
            <a:r>
              <a:rPr lang="en-GB" dirty="0"/>
              <a:t> </a:t>
            </a:r>
            <a:r>
              <a:rPr lang="en-GB" dirty="0" err="1"/>
              <a:t>hæfni</a:t>
            </a:r>
            <a:r>
              <a:rPr lang="en-GB" dirty="0"/>
              <a:t> </a:t>
            </a:r>
            <a:r>
              <a:rPr lang="en-GB" dirty="0" err="1"/>
              <a:t>starfsmanna</a:t>
            </a:r>
            <a:r>
              <a:rPr lang="en-GB" dirty="0"/>
              <a:t>.  </a:t>
            </a:r>
            <a:r>
              <a:rPr lang="en-GB" dirty="0" err="1"/>
              <a:t>Með</a:t>
            </a:r>
            <a:r>
              <a:rPr lang="en-GB" dirty="0"/>
              <a:t> </a:t>
            </a:r>
            <a:r>
              <a:rPr lang="en-GB" dirty="0" err="1"/>
              <a:t>öðrum</a:t>
            </a:r>
            <a:r>
              <a:rPr lang="en-GB" dirty="0"/>
              <a:t> </a:t>
            </a:r>
            <a:r>
              <a:rPr lang="en-GB" dirty="0" err="1"/>
              <a:t>orðum</a:t>
            </a:r>
            <a:r>
              <a:rPr lang="en-GB" dirty="0"/>
              <a:t> </a:t>
            </a:r>
            <a:r>
              <a:rPr lang="en-GB" dirty="0" err="1"/>
              <a:t>þá</a:t>
            </a:r>
            <a:r>
              <a:rPr lang="en-GB" dirty="0"/>
              <a:t> er </a:t>
            </a:r>
            <a:r>
              <a:rPr lang="en-GB" dirty="0" err="1"/>
              <a:t>lagt</a:t>
            </a:r>
            <a:r>
              <a:rPr lang="en-GB" dirty="0"/>
              <a:t> mat á </a:t>
            </a:r>
            <a:r>
              <a:rPr lang="en-GB" dirty="0" err="1"/>
              <a:t>það</a:t>
            </a:r>
            <a:r>
              <a:rPr lang="en-GB" dirty="0"/>
              <a:t> </a:t>
            </a:r>
            <a:r>
              <a:rPr lang="en-GB" dirty="0" err="1"/>
              <a:t>hvaða</a:t>
            </a:r>
            <a:r>
              <a:rPr lang="en-GB" dirty="0"/>
              <a:t> </a:t>
            </a:r>
            <a:r>
              <a:rPr lang="en-GB" dirty="0" err="1"/>
              <a:t>kröfur</a:t>
            </a:r>
            <a:r>
              <a:rPr lang="en-GB" dirty="0"/>
              <a:t> </a:t>
            </a:r>
            <a:r>
              <a:rPr lang="en-GB" dirty="0" err="1"/>
              <a:t>eru</a:t>
            </a:r>
            <a:r>
              <a:rPr lang="en-GB" dirty="0"/>
              <a:t> </a:t>
            </a:r>
            <a:r>
              <a:rPr lang="en-GB" dirty="0" err="1"/>
              <a:t>gerðar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starfsmanns</a:t>
            </a:r>
            <a:r>
              <a:rPr lang="en-GB" dirty="0"/>
              <a:t> í </a:t>
            </a:r>
            <a:r>
              <a:rPr lang="en-GB" dirty="0" err="1"/>
              <a:t>tilteknu</a:t>
            </a:r>
            <a:r>
              <a:rPr lang="en-GB" dirty="0"/>
              <a:t> </a:t>
            </a:r>
            <a:r>
              <a:rPr lang="en-GB" dirty="0" err="1"/>
              <a:t>starfi</a:t>
            </a:r>
            <a:r>
              <a:rPr lang="en-GB" dirty="0"/>
              <a:t>.  Ekki er </a:t>
            </a:r>
            <a:r>
              <a:rPr lang="en-GB" dirty="0" err="1"/>
              <a:t>lagt</a:t>
            </a:r>
            <a:r>
              <a:rPr lang="en-GB" dirty="0"/>
              <a:t> mat á </a:t>
            </a:r>
            <a:r>
              <a:rPr lang="en-GB" dirty="0" err="1"/>
              <a:t>einstaklingsbundna</a:t>
            </a:r>
            <a:r>
              <a:rPr lang="en-GB" dirty="0"/>
              <a:t> </a:t>
            </a:r>
            <a:r>
              <a:rPr lang="en-GB" dirty="0" err="1"/>
              <a:t>hæfni</a:t>
            </a:r>
            <a:r>
              <a:rPr lang="en-GB" dirty="0"/>
              <a:t> </a:t>
            </a:r>
            <a:r>
              <a:rPr lang="en-GB" dirty="0" err="1"/>
              <a:t>jafnvel</a:t>
            </a:r>
            <a:r>
              <a:rPr lang="en-GB" dirty="0"/>
              <a:t> </a:t>
            </a:r>
            <a:r>
              <a:rPr lang="en-GB" dirty="0" err="1"/>
              <a:t>þó</a:t>
            </a:r>
            <a:r>
              <a:rPr lang="en-GB" dirty="0"/>
              <a:t> </a:t>
            </a:r>
            <a:r>
              <a:rPr lang="en-GB" dirty="0" err="1"/>
              <a:t>umfram</a:t>
            </a:r>
            <a:r>
              <a:rPr lang="en-GB" dirty="0"/>
              <a:t> </a:t>
            </a:r>
            <a:r>
              <a:rPr lang="en-GB" dirty="0" err="1"/>
              <a:t>hæfni</a:t>
            </a:r>
            <a:r>
              <a:rPr lang="en-GB" dirty="0"/>
              <a:t> </a:t>
            </a:r>
            <a:r>
              <a:rPr lang="en-GB" dirty="0" err="1"/>
              <a:t>eða</a:t>
            </a:r>
            <a:r>
              <a:rPr lang="en-GB" dirty="0"/>
              <a:t> </a:t>
            </a:r>
            <a:r>
              <a:rPr lang="en-GB" dirty="0" err="1"/>
              <a:t>hæfileikar</a:t>
            </a:r>
            <a:r>
              <a:rPr lang="en-GB" dirty="0"/>
              <a:t> </a:t>
            </a:r>
            <a:r>
              <a:rPr lang="en-GB" dirty="0" err="1"/>
              <a:t>hafi</a:t>
            </a:r>
            <a:r>
              <a:rPr lang="en-GB" dirty="0"/>
              <a:t> </a:t>
            </a:r>
            <a:r>
              <a:rPr lang="en-GB" dirty="0" err="1"/>
              <a:t>bein</a:t>
            </a:r>
            <a:r>
              <a:rPr lang="en-GB" dirty="0"/>
              <a:t> </a:t>
            </a:r>
            <a:r>
              <a:rPr lang="en-GB" dirty="0" err="1"/>
              <a:t>eða</a:t>
            </a:r>
            <a:r>
              <a:rPr lang="en-GB" dirty="0"/>
              <a:t> </a:t>
            </a:r>
            <a:r>
              <a:rPr lang="en-GB" dirty="0" err="1"/>
              <a:t>óbein</a:t>
            </a:r>
            <a:r>
              <a:rPr lang="en-GB" dirty="0"/>
              <a:t> </a:t>
            </a:r>
            <a:r>
              <a:rPr lang="en-GB" dirty="0" err="1"/>
              <a:t>áhrif</a:t>
            </a:r>
            <a:r>
              <a:rPr lang="en-GB" dirty="0"/>
              <a:t> á </a:t>
            </a:r>
            <a:r>
              <a:rPr lang="en-GB" dirty="0" err="1"/>
              <a:t>frammistöðu</a:t>
            </a:r>
            <a:r>
              <a:rPr lang="en-GB" dirty="0"/>
              <a:t> í </a:t>
            </a:r>
            <a:r>
              <a:rPr lang="en-GB" dirty="0" err="1"/>
              <a:t>starfi</a:t>
            </a:r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904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224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916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Þrátt fyrir að árið sér 2023 er launamunur kynjanna enn staðreynd á vinnumarkaði hér á landi eins og víðar. (reyndar er heildarmunurinn 9,1% árið 2022 en ég er ekki með þær tölur eftir mörkuðum)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s-IS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Hagstofan mælir reglulega launamun kynjanna. Nýjustu tölur eru fyrir árið 2021 en þá var óleiðréttur launamunur karla og kvenna 10,2% . Og er launamunurinn ólíkur eftir mörkuðum. Munurinn var 13,9% á almennum vinnumarkaði og 10,0% hjá starfsfólki ríkisins en talsvert lægri eða 6,1% meðal starfsfólks sveitarfélaga.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Eins og sjá má skera sveitarfélögin sig úr með lægsta muninn og mun ég fara betur yfir það hér á eftir.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s-IS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Ég vil vekja athygli á muninum á leiðrétta og óleiðrétta muninum. Tölurnar eru frá 2019 því það liggja ekki fyrir tölur um leiðrétta muninn síðan þá.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s-IS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s-I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Sjá má að það munar töluvert miklu á leiðréttum og óleiðréttum mun og er mikilvægt að átta sig á í hverju það liggur.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s-IS" sz="1800" b="1" dirty="0">
                <a:solidFill>
                  <a:srgbClr val="28282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Óleiðréttur launamunur sýnir okkur hversu miklu munar á atvinnutekjum karla og kvenna að teknu tilliti til vinnutíma. Ef fleiri skýribreytum er bætt við eins og t.d. menntunarstig, starfi og atvinnugrein erum við komin með </a:t>
            </a:r>
            <a:r>
              <a:rPr lang="is-IS" sz="1800" b="1" i="1" dirty="0">
                <a:solidFill>
                  <a:srgbClr val="28282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leiðréttan launamun</a:t>
            </a:r>
            <a:endParaRPr lang="is-IS" sz="1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is-IS" sz="1800" b="1" dirty="0">
              <a:solidFill>
                <a:srgbClr val="282828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s-IS" sz="1800" dirty="0">
                <a:solidFill>
                  <a:srgbClr val="28282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Hafa ber í huga að ef einblínt er á leiðrétta launamuninn þar sem starf og atvinnugrein eru meðal skýribreyta, er horft fram hjá kynskiptingu vinnumarkaðarins og því hvernig hefðbundin kvennastörf eru gjarnan lægra launuð en hefðbundin karlastörf.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4843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/>
              <a:t>Nú er búið að ræða um hvað fyrirbærið starfamat er og hvers vegna við þurfum að nýta það við launasetningu </a:t>
            </a:r>
          </a:p>
          <a:p>
            <a:r>
              <a:rPr lang="is-IS"/>
              <a:t>Þá ætlum við að skoða aðeins starfsmatskerfið SAMSTARF sem starfsmatskerfið sem notað er til launasetningar hjá stórum hluta starfa hjá sveitarfélögunum.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220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/>
              <a:t>Starfsfólk sem tilheyrir stéttarfélögum sem samið hafa um starfsmat í kjarasamningum hafa rétt á að fá starf sitt metið út frá starfsmatskerfinu SAMSTARF.</a:t>
            </a:r>
          </a:p>
          <a:p>
            <a:endParaRPr lang="is-IS" dirty="0"/>
          </a:p>
          <a:p>
            <a:r>
              <a:rPr lang="is-IS" dirty="0"/>
              <a:t>Kerfið er byggt upp á 4 yfirþáttum og 13 undirþáttum.</a:t>
            </a:r>
          </a:p>
          <a:p>
            <a:endParaRPr lang="is-IS" dirty="0"/>
          </a:p>
          <a:p>
            <a:r>
              <a:rPr lang="is-IS" dirty="0"/>
              <a:t>Hverjum undirþætti er skipt niður í 5-8 þrep sem á að greina að kröfur sem gerðar eru til starfa og gefur hvert þrep tiltekinn stigafjölda.</a:t>
            </a:r>
          </a:p>
          <a:p>
            <a:endParaRPr lang="is-IS" dirty="0"/>
          </a:p>
          <a:p>
            <a:r>
              <a:rPr lang="is-IS" dirty="0"/>
              <a:t>Heildarstigafjöldi starfa fæst svo með því að leggja saman stig sem starf fær í hverjum undirþætti.</a:t>
            </a:r>
          </a:p>
          <a:p>
            <a:r>
              <a:rPr lang="is-IS" dirty="0"/>
              <a:t>Með tengireglu milli heildarstigafjölda og launatöflu fæst svo grunnlaunaflokkur.</a:t>
            </a:r>
          </a:p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486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/>
              <a:t>Hér má sjá yfirþættina 4 og undirþættina 13 ásamt vægi þeirra í starfsmatskerfi sveitarfélaganna.</a:t>
            </a:r>
          </a:p>
          <a:p>
            <a:endParaRPr lang="is-IS" dirty="0"/>
          </a:p>
          <a:p>
            <a:pPr algn="l"/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Það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var í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kringum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síðustu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aldamót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að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farið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var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að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huga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að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innleiðingu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starfsmatskerfis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á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vegum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sveitarfélaganna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með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það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að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markmiði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að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eyða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ómálefnalegum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launamun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milli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kynja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Talið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var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ljóst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að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þau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kerfi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sem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notuð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voru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við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launaröðun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stæðust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ekki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fyllilega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þær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kröfur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jafnréttislaga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um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að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konum</a:t>
            </a:r>
            <a:r>
              <a:rPr lang="en-GB" sz="12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og</a:t>
            </a:r>
            <a:r>
              <a:rPr lang="en-GB" sz="12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körlum</a:t>
            </a:r>
            <a:r>
              <a:rPr lang="en-GB" sz="12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skuli</a:t>
            </a:r>
            <a:r>
              <a:rPr lang="en-GB" sz="12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greidd</a:t>
            </a:r>
            <a:r>
              <a:rPr lang="en-GB" sz="12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jöfn</a:t>
            </a:r>
            <a:r>
              <a:rPr lang="en-GB" sz="12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laun</a:t>
            </a:r>
            <a:r>
              <a:rPr lang="en-GB" sz="12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og</a:t>
            </a:r>
            <a:r>
              <a:rPr lang="en-GB" sz="12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skulu</a:t>
            </a:r>
            <a:r>
              <a:rPr lang="en-GB" sz="12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njóta</a:t>
            </a:r>
            <a:r>
              <a:rPr lang="en-GB" sz="12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sömu</a:t>
            </a:r>
            <a:r>
              <a:rPr lang="en-GB" sz="12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kjara</a:t>
            </a:r>
            <a:r>
              <a:rPr lang="en-GB" sz="12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fyrir</a:t>
            </a:r>
            <a:r>
              <a:rPr lang="en-GB" sz="12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sömu</a:t>
            </a:r>
            <a:r>
              <a:rPr lang="en-GB" sz="12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eða</a:t>
            </a:r>
            <a:r>
              <a:rPr lang="en-GB" sz="12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jafnverðmæt</a:t>
            </a:r>
            <a:r>
              <a:rPr lang="en-GB" sz="12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störf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Var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því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farið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í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þá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vegferð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að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innleiða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starfsmatskerfi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sem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gæti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mætt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þessum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kröfum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til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launasetningar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þ.e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að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gera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launaákvarðanir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gagnsæjar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málefnalegar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og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byggðar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á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þeim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kröfum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sem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starf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gerir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til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starfsmfólks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og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tryggja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þannig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jafnræði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 í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launum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óháð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kyni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,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þjóðerni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,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trúfélagi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o.fl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.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Það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starfsmatskerfi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sem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talið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 var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henta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 best var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að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uppruna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samræmt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starfsmatskerfi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bresku</a:t>
            </a:r>
            <a:r>
              <a:rPr lang="en-GB" sz="12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GB" sz="1200" b="0" i="0" u="none" strike="noStrike" baseline="0" dirty="0" err="1">
                <a:latin typeface="Times New Roman" panose="02020603050405020304" pitchFamily="18" charset="0"/>
              </a:rPr>
              <a:t>sveitarfélaganna</a:t>
            </a:r>
            <a:endParaRPr lang="en-GB" sz="1200" b="0" i="0" u="none" strike="noStrike" baseline="0" dirty="0">
              <a:latin typeface="Times New Roman" panose="02020603050405020304" pitchFamily="18" charset="0"/>
            </a:endParaRPr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r>
              <a:rPr lang="is-IS" dirty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7500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7468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8C2BA-B1FB-620F-01A0-F7D0CFB97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3467E8-A462-B32C-2FE4-2E74D32F47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61493F-C7A8-834B-306A-B4107428E9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140 </a:t>
            </a:r>
            <a:r>
              <a:rPr lang="en-GB" dirty="0" err="1"/>
              <a:t>starfsheiti</a:t>
            </a:r>
            <a:r>
              <a:rPr lang="en-GB" dirty="0"/>
              <a:t> </a:t>
            </a:r>
            <a:r>
              <a:rPr lang="en-GB" dirty="0" err="1"/>
              <a:t>sem</a:t>
            </a:r>
            <a:r>
              <a:rPr lang="en-GB" dirty="0"/>
              <a:t> </a:t>
            </a:r>
            <a:r>
              <a:rPr lang="en-GB" dirty="0" err="1"/>
              <a:t>voru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endurskoðunar</a:t>
            </a:r>
            <a:r>
              <a:rPr lang="en-GB" dirty="0"/>
              <a:t>. </a:t>
            </a:r>
          </a:p>
          <a:p>
            <a:r>
              <a:rPr lang="en-GB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8837B2-860A-F523-0B10-5628AEE8C8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3708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7BDD7-EA13-0FB8-08CE-922B8CBBB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AB0442-4975-F5F2-2D42-6F3683CB37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BD093B-29F0-D77C-61BE-21BC118760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B72C3-7F68-F871-BDC9-64DFAF2934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074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5B380-6BA5-515A-CC47-37D7AC9EE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8BC94F-8557-C190-DA30-46B2E3CD57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49AACF-FA63-AB57-C5C7-6D12436B02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2FEBE6-5229-3A49-7C25-7908309224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5637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0688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0FF6C-3AB7-30EC-EA86-6F6A33170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3B7CF9-F431-E36A-D870-D4D119CED7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0CDA0F-58E6-CEC9-6308-829E2B755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C02297-C886-8D29-ABE5-9835C1AAB0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3590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Ef </a:t>
            </a:r>
            <a:r>
              <a:rPr lang="en-GB" dirty="0" err="1"/>
              <a:t>starf</a:t>
            </a:r>
            <a:r>
              <a:rPr lang="en-GB" dirty="0"/>
              <a:t> </a:t>
            </a:r>
            <a:r>
              <a:rPr lang="en-GB" dirty="0" err="1"/>
              <a:t>hefur</a:t>
            </a:r>
            <a:r>
              <a:rPr lang="en-GB" dirty="0"/>
              <a:t> </a:t>
            </a:r>
            <a:r>
              <a:rPr lang="en-GB" dirty="0" err="1"/>
              <a:t>tekið</a:t>
            </a:r>
            <a:r>
              <a:rPr lang="en-GB" dirty="0"/>
              <a:t> </a:t>
            </a:r>
            <a:r>
              <a:rPr lang="en-GB" dirty="0" err="1"/>
              <a:t>breytingum</a:t>
            </a:r>
            <a:r>
              <a:rPr lang="en-GB" dirty="0"/>
              <a:t> </a:t>
            </a:r>
            <a:r>
              <a:rPr lang="en-GB" dirty="0" err="1"/>
              <a:t>frá</a:t>
            </a:r>
            <a:r>
              <a:rPr lang="en-GB" dirty="0"/>
              <a:t> </a:t>
            </a:r>
            <a:r>
              <a:rPr lang="en-GB" dirty="0" err="1"/>
              <a:t>síðasta</a:t>
            </a:r>
            <a:r>
              <a:rPr lang="en-GB" dirty="0"/>
              <a:t> </a:t>
            </a:r>
            <a:r>
              <a:rPr lang="en-GB" dirty="0" err="1"/>
              <a:t>mati</a:t>
            </a:r>
            <a:r>
              <a:rPr lang="en-GB" dirty="0"/>
              <a:t>, </a:t>
            </a:r>
            <a:r>
              <a:rPr lang="en-GB" dirty="0" err="1"/>
              <a:t>eða</a:t>
            </a:r>
            <a:r>
              <a:rPr lang="en-GB" dirty="0"/>
              <a:t> </a:t>
            </a:r>
            <a:r>
              <a:rPr lang="en-GB" dirty="0" err="1"/>
              <a:t>talið</a:t>
            </a:r>
            <a:r>
              <a:rPr lang="en-GB" dirty="0"/>
              <a:t> er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það</a:t>
            </a:r>
            <a:r>
              <a:rPr lang="en-GB" dirty="0"/>
              <a:t> </a:t>
            </a:r>
            <a:r>
              <a:rPr lang="en-GB" dirty="0" err="1"/>
              <a:t>sé</a:t>
            </a:r>
            <a:r>
              <a:rPr lang="en-GB" dirty="0"/>
              <a:t> </a:t>
            </a:r>
            <a:r>
              <a:rPr lang="en-GB" dirty="0" err="1"/>
              <a:t>rangt</a:t>
            </a:r>
            <a:r>
              <a:rPr lang="en-GB" dirty="0"/>
              <a:t> </a:t>
            </a:r>
            <a:r>
              <a:rPr lang="en-GB" dirty="0" err="1"/>
              <a:t>metið</a:t>
            </a:r>
            <a:r>
              <a:rPr lang="en-GB" dirty="0"/>
              <a:t> geta </a:t>
            </a:r>
            <a:r>
              <a:rPr lang="en-GB" dirty="0" err="1"/>
              <a:t>bæði</a:t>
            </a:r>
            <a:r>
              <a:rPr lang="en-GB" dirty="0"/>
              <a:t> Starfsfólk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svið</a:t>
            </a:r>
            <a:r>
              <a:rPr lang="en-GB" dirty="0"/>
              <a:t>/</a:t>
            </a:r>
            <a:r>
              <a:rPr lang="en-GB" dirty="0" err="1"/>
              <a:t>sveitarfélag</a:t>
            </a:r>
            <a:r>
              <a:rPr lang="en-GB" dirty="0"/>
              <a:t> </a:t>
            </a:r>
            <a:r>
              <a:rPr lang="en-GB" dirty="0" err="1"/>
              <a:t>sótt</a:t>
            </a:r>
            <a:r>
              <a:rPr lang="en-GB" dirty="0"/>
              <a:t> um </a:t>
            </a:r>
            <a:r>
              <a:rPr lang="en-GB" dirty="0" err="1"/>
              <a:t>endurmat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 err="1"/>
              <a:t>Þegar</a:t>
            </a:r>
            <a:r>
              <a:rPr lang="en-GB" dirty="0"/>
              <a:t> </a:t>
            </a:r>
            <a:r>
              <a:rPr lang="en-GB" dirty="0" err="1"/>
              <a:t>sótt</a:t>
            </a:r>
            <a:r>
              <a:rPr lang="en-GB" dirty="0"/>
              <a:t> er um </a:t>
            </a:r>
            <a:r>
              <a:rPr lang="en-GB" dirty="0" err="1"/>
              <a:t>endurmat</a:t>
            </a:r>
            <a:r>
              <a:rPr lang="en-GB" dirty="0"/>
              <a:t> </a:t>
            </a:r>
            <a:r>
              <a:rPr lang="en-GB" dirty="0" err="1"/>
              <a:t>þarf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skila</a:t>
            </a:r>
            <a:r>
              <a:rPr lang="en-GB" dirty="0"/>
              <a:t> inn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Verkefnastofu</a:t>
            </a:r>
            <a:r>
              <a:rPr lang="en-GB" dirty="0"/>
              <a:t> </a:t>
            </a:r>
            <a:r>
              <a:rPr lang="en-GB" dirty="0" err="1"/>
              <a:t>gildri</a:t>
            </a:r>
            <a:r>
              <a:rPr lang="en-GB" dirty="0"/>
              <a:t> </a:t>
            </a:r>
            <a:r>
              <a:rPr lang="en-GB" dirty="0" err="1"/>
              <a:t>starfslýsingu</a:t>
            </a:r>
            <a:r>
              <a:rPr lang="en-GB" dirty="0"/>
              <a:t> (ekki </a:t>
            </a:r>
            <a:r>
              <a:rPr lang="en-GB" dirty="0" err="1"/>
              <a:t>eldri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1 </a:t>
            </a:r>
            <a:r>
              <a:rPr lang="en-GB" dirty="0" err="1"/>
              <a:t>árs</a:t>
            </a:r>
            <a:r>
              <a:rPr lang="en-GB" dirty="0"/>
              <a:t>), </a:t>
            </a:r>
            <a:r>
              <a:rPr lang="en-GB" dirty="0" err="1"/>
              <a:t>spurningalista</a:t>
            </a:r>
            <a:r>
              <a:rPr lang="en-GB" dirty="0"/>
              <a:t> </a:t>
            </a:r>
            <a:r>
              <a:rPr lang="en-GB" dirty="0" err="1"/>
              <a:t>útfylltur</a:t>
            </a:r>
            <a:r>
              <a:rPr lang="en-GB" dirty="0"/>
              <a:t> </a:t>
            </a:r>
            <a:r>
              <a:rPr lang="en-GB" dirty="0" err="1"/>
              <a:t>af</a:t>
            </a:r>
            <a:r>
              <a:rPr lang="en-GB" dirty="0"/>
              <a:t> </a:t>
            </a:r>
            <a:r>
              <a:rPr lang="en-GB" dirty="0" err="1"/>
              <a:t>starfsfólki</a:t>
            </a:r>
            <a:r>
              <a:rPr lang="en-GB" dirty="0"/>
              <a:t>, </a:t>
            </a:r>
            <a:r>
              <a:rPr lang="en-GB" dirty="0" err="1"/>
              <a:t>endurmatsbeiðni</a:t>
            </a:r>
            <a:r>
              <a:rPr lang="en-GB" dirty="0"/>
              <a:t> </a:t>
            </a:r>
            <a:r>
              <a:rPr lang="en-GB" dirty="0" err="1"/>
              <a:t>með</a:t>
            </a:r>
            <a:r>
              <a:rPr lang="en-GB" dirty="0"/>
              <a:t> </a:t>
            </a:r>
            <a:r>
              <a:rPr lang="en-GB" dirty="0" err="1"/>
              <a:t>rökstuðningi</a:t>
            </a:r>
            <a:r>
              <a:rPr lang="en-GB" dirty="0"/>
              <a:t> </a:t>
            </a:r>
            <a:r>
              <a:rPr lang="en-GB" dirty="0" err="1"/>
              <a:t>við</a:t>
            </a:r>
            <a:r>
              <a:rPr lang="en-GB" dirty="0"/>
              <a:t> </a:t>
            </a:r>
            <a:r>
              <a:rPr lang="en-GB" dirty="0" err="1"/>
              <a:t>þá</a:t>
            </a:r>
            <a:r>
              <a:rPr lang="en-GB" dirty="0"/>
              <a:t> </a:t>
            </a:r>
            <a:r>
              <a:rPr lang="en-GB" dirty="0" err="1"/>
              <a:t>þætti</a:t>
            </a:r>
            <a:r>
              <a:rPr lang="en-GB" dirty="0"/>
              <a:t> </a:t>
            </a:r>
            <a:r>
              <a:rPr lang="en-GB" dirty="0" err="1"/>
              <a:t>sem</a:t>
            </a:r>
            <a:r>
              <a:rPr lang="en-GB" dirty="0"/>
              <a:t> </a:t>
            </a:r>
            <a:r>
              <a:rPr lang="en-GB" dirty="0" err="1"/>
              <a:t>óskað</a:t>
            </a:r>
            <a:r>
              <a:rPr lang="en-GB" dirty="0"/>
              <a:t> er </a:t>
            </a:r>
            <a:r>
              <a:rPr lang="en-GB" dirty="0" err="1"/>
              <a:t>eftir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verði</a:t>
            </a:r>
            <a:r>
              <a:rPr lang="en-GB" dirty="0"/>
              <a:t> </a:t>
            </a:r>
            <a:r>
              <a:rPr lang="en-GB" dirty="0" err="1"/>
              <a:t>skoðaðir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frekari</a:t>
            </a:r>
            <a:r>
              <a:rPr lang="en-GB" dirty="0"/>
              <a:t> </a:t>
            </a:r>
            <a:r>
              <a:rPr lang="en-GB" dirty="0" err="1"/>
              <a:t>gögn</a:t>
            </a:r>
            <a:r>
              <a:rPr lang="en-GB" dirty="0"/>
              <a:t> </a:t>
            </a:r>
            <a:r>
              <a:rPr lang="en-GB" dirty="0" err="1"/>
              <a:t>ef</a:t>
            </a:r>
            <a:r>
              <a:rPr lang="en-GB" dirty="0"/>
              <a:t> </a:t>
            </a:r>
            <a:r>
              <a:rPr lang="en-GB" dirty="0" err="1"/>
              <a:t>þurfa</a:t>
            </a:r>
            <a:r>
              <a:rPr lang="en-GB" dirty="0"/>
              <a:t> </a:t>
            </a:r>
            <a:r>
              <a:rPr lang="en-GB" dirty="0" err="1"/>
              <a:t>þykir</a:t>
            </a:r>
            <a:r>
              <a:rPr lang="en-GB" dirty="0"/>
              <a:t>. </a:t>
            </a:r>
          </a:p>
          <a:p>
            <a:r>
              <a:rPr lang="en-GB" dirty="0" err="1"/>
              <a:t>Bæði</a:t>
            </a:r>
            <a:r>
              <a:rPr lang="en-GB" dirty="0"/>
              <a:t> </a:t>
            </a:r>
            <a:r>
              <a:rPr lang="en-GB" dirty="0" err="1"/>
              <a:t>spurningalistann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eyðublað</a:t>
            </a:r>
            <a:r>
              <a:rPr lang="en-GB" dirty="0"/>
              <a:t> </a:t>
            </a:r>
            <a:r>
              <a:rPr lang="en-GB" dirty="0" err="1"/>
              <a:t>fyrir</a:t>
            </a:r>
            <a:r>
              <a:rPr lang="en-GB" dirty="0"/>
              <a:t> </a:t>
            </a:r>
            <a:r>
              <a:rPr lang="en-GB" dirty="0" err="1"/>
              <a:t>endurmatsbeiðni</a:t>
            </a:r>
            <a:r>
              <a:rPr lang="en-GB" dirty="0"/>
              <a:t> </a:t>
            </a:r>
            <a:r>
              <a:rPr lang="en-GB" dirty="0" err="1"/>
              <a:t>má</a:t>
            </a:r>
            <a:r>
              <a:rPr lang="en-GB" dirty="0"/>
              <a:t> </a:t>
            </a:r>
            <a:r>
              <a:rPr lang="en-GB" dirty="0" err="1"/>
              <a:t>finna</a:t>
            </a:r>
            <a:r>
              <a:rPr lang="en-GB" dirty="0"/>
              <a:t> á </a:t>
            </a:r>
            <a:r>
              <a:rPr lang="en-GB" dirty="0" err="1"/>
              <a:t>heimasíðu</a:t>
            </a:r>
            <a:r>
              <a:rPr lang="en-GB" dirty="0"/>
              <a:t> </a:t>
            </a:r>
            <a:r>
              <a:rPr lang="en-GB" dirty="0" err="1"/>
              <a:t>Verkefnastofu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 err="1"/>
              <a:t>Þá</a:t>
            </a:r>
            <a:r>
              <a:rPr lang="en-GB" dirty="0"/>
              <a:t> er </a:t>
            </a:r>
            <a:r>
              <a:rPr lang="en-GB" dirty="0" err="1"/>
              <a:t>einnig</a:t>
            </a:r>
            <a:r>
              <a:rPr lang="en-GB" dirty="0"/>
              <a:t> haft </a:t>
            </a:r>
            <a:r>
              <a:rPr lang="en-GB" dirty="0" err="1"/>
              <a:t>samband</a:t>
            </a:r>
            <a:r>
              <a:rPr lang="en-GB" dirty="0"/>
              <a:t> </a:t>
            </a:r>
            <a:r>
              <a:rPr lang="en-GB" dirty="0" err="1"/>
              <a:t>við</a:t>
            </a:r>
            <a:r>
              <a:rPr lang="en-GB" dirty="0"/>
              <a:t> </a:t>
            </a:r>
            <a:r>
              <a:rPr lang="en-GB" dirty="0" err="1"/>
              <a:t>sveitarfélag</a:t>
            </a:r>
            <a:r>
              <a:rPr lang="en-GB" dirty="0"/>
              <a:t> </a:t>
            </a:r>
            <a:r>
              <a:rPr lang="en-GB" dirty="0" err="1"/>
              <a:t>ef</a:t>
            </a:r>
            <a:r>
              <a:rPr lang="en-GB" dirty="0"/>
              <a:t> </a:t>
            </a:r>
            <a:r>
              <a:rPr lang="en-GB" dirty="0" err="1"/>
              <a:t>þörf</a:t>
            </a:r>
            <a:r>
              <a:rPr lang="en-GB" dirty="0"/>
              <a:t> er á </a:t>
            </a:r>
            <a:r>
              <a:rPr lang="en-GB" dirty="0" err="1"/>
              <a:t>frekari</a:t>
            </a:r>
            <a:r>
              <a:rPr lang="en-GB" dirty="0"/>
              <a:t> </a:t>
            </a:r>
            <a:r>
              <a:rPr lang="en-GB" dirty="0" err="1"/>
              <a:t>upplýsingum</a:t>
            </a:r>
            <a:r>
              <a:rPr lang="en-GB" dirty="0"/>
              <a:t> </a:t>
            </a:r>
            <a:r>
              <a:rPr lang="en-GB" dirty="0" err="1"/>
              <a:t>t.d.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fá</a:t>
            </a:r>
            <a:r>
              <a:rPr lang="en-GB" dirty="0"/>
              <a:t> </a:t>
            </a:r>
            <a:r>
              <a:rPr lang="en-GB" dirty="0" err="1"/>
              <a:t>uppfærða</a:t>
            </a:r>
            <a:r>
              <a:rPr lang="en-GB" dirty="0"/>
              <a:t> </a:t>
            </a:r>
            <a:r>
              <a:rPr lang="en-GB" dirty="0" err="1"/>
              <a:t>starfslýsingu</a:t>
            </a:r>
            <a:r>
              <a:rPr lang="en-GB" dirty="0"/>
              <a:t>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s-I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dirty="0"/>
              <a:t>Eins og með mati á nýju starfi vinnur Verkefnastofa tillögu að starfsmati sem lögð er fram á fundi nefnda og þurfa fulltrúar nefnda að vera einróma samþykkir um starfsmatstillögu til þess að hún sé afgreidd úr nefnd.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Og líkt og áður byggir starfsmatsniðurstaða nefnda á gögnunum og öðru sem að gagni getur komið við mat.</a:t>
            </a:r>
          </a:p>
          <a:p>
            <a:endParaRPr lang="en-GB" dirty="0"/>
          </a:p>
          <a:p>
            <a:r>
              <a:rPr lang="en-GB" i="1" dirty="0" err="1"/>
              <a:t>Ítreka</a:t>
            </a:r>
            <a:r>
              <a:rPr lang="en-GB" i="1" dirty="0"/>
              <a:t> </a:t>
            </a:r>
            <a:r>
              <a:rPr lang="en-GB" i="1" dirty="0" err="1"/>
              <a:t>að</a:t>
            </a:r>
            <a:r>
              <a:rPr lang="en-GB" i="1" dirty="0"/>
              <a:t> </a:t>
            </a:r>
            <a:r>
              <a:rPr lang="en-GB" i="1" dirty="0" err="1"/>
              <a:t>telji</a:t>
            </a:r>
            <a:r>
              <a:rPr lang="en-GB" i="1" dirty="0"/>
              <a:t> Starfsfólk </a:t>
            </a:r>
            <a:r>
              <a:rPr lang="en-GB" i="1" dirty="0" err="1"/>
              <a:t>starf</a:t>
            </a:r>
            <a:r>
              <a:rPr lang="en-GB" i="1" dirty="0"/>
              <a:t> </a:t>
            </a:r>
            <a:r>
              <a:rPr lang="en-GB" i="1" dirty="0" err="1"/>
              <a:t>sitt</a:t>
            </a:r>
            <a:r>
              <a:rPr lang="en-GB" i="1" dirty="0"/>
              <a:t> </a:t>
            </a:r>
            <a:r>
              <a:rPr lang="en-GB" i="1" dirty="0" err="1"/>
              <a:t>rangt</a:t>
            </a:r>
            <a:r>
              <a:rPr lang="en-GB" i="1" dirty="0"/>
              <a:t> </a:t>
            </a:r>
            <a:r>
              <a:rPr lang="en-GB" i="1" dirty="0" err="1"/>
              <a:t>metið</a:t>
            </a:r>
            <a:r>
              <a:rPr lang="en-GB" i="1" dirty="0"/>
              <a:t> </a:t>
            </a:r>
            <a:r>
              <a:rPr lang="en-GB" i="1" dirty="0" err="1"/>
              <a:t>hefur</a:t>
            </a:r>
            <a:r>
              <a:rPr lang="en-GB" i="1" dirty="0"/>
              <a:t> </a:t>
            </a:r>
            <a:r>
              <a:rPr lang="en-GB" i="1" dirty="0" err="1"/>
              <a:t>það</a:t>
            </a:r>
            <a:r>
              <a:rPr lang="en-GB" i="1" dirty="0"/>
              <a:t> </a:t>
            </a:r>
            <a:r>
              <a:rPr lang="en-GB" i="1" dirty="0" err="1"/>
              <a:t>rétt</a:t>
            </a:r>
            <a:r>
              <a:rPr lang="en-GB" i="1" dirty="0"/>
              <a:t> á </a:t>
            </a:r>
            <a:r>
              <a:rPr lang="en-GB" i="1" dirty="0" err="1"/>
              <a:t>að</a:t>
            </a:r>
            <a:r>
              <a:rPr lang="en-GB" i="1" dirty="0"/>
              <a:t> </a:t>
            </a:r>
            <a:r>
              <a:rPr lang="en-GB" i="1" dirty="0" err="1"/>
              <a:t>sækja</a:t>
            </a:r>
            <a:r>
              <a:rPr lang="en-GB" i="1" dirty="0"/>
              <a:t> um </a:t>
            </a:r>
            <a:r>
              <a:rPr lang="en-GB" i="1" dirty="0" err="1"/>
              <a:t>endurmat</a:t>
            </a:r>
            <a:r>
              <a:rPr lang="en-GB" i="1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7181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á </a:t>
            </a:r>
            <a:r>
              <a:rPr lang="en-GB" err="1"/>
              <a:t>launamun</a:t>
            </a:r>
            <a:r>
              <a:rPr lang="en-GB"/>
              <a:t> </a:t>
            </a:r>
            <a:r>
              <a:rPr lang="en-GB" err="1"/>
              <a:t>karla</a:t>
            </a:r>
            <a:r>
              <a:rPr lang="en-GB"/>
              <a:t> og </a:t>
            </a:r>
            <a:r>
              <a:rPr lang="en-GB" err="1"/>
              <a:t>kvenna</a:t>
            </a:r>
            <a:r>
              <a:rPr lang="en-GB"/>
              <a:t> á </a:t>
            </a:r>
            <a:r>
              <a:rPr lang="en-GB" err="1"/>
              <a:t>árunum</a:t>
            </a:r>
            <a:r>
              <a:rPr lang="en-GB"/>
              <a:t> 2008 </a:t>
            </a:r>
            <a:r>
              <a:rPr lang="en-GB" err="1"/>
              <a:t>til</a:t>
            </a:r>
            <a:r>
              <a:rPr lang="en-GB"/>
              <a:t>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1783A-80B8-4978-9B5D-24523CFF5FCE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876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FFE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F9874-E776-9D46-86BA-5E31E5DE7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763807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GB"/>
              <a:t>Click to edit Master title style</a:t>
            </a:r>
            <a:endParaRPr lang="en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7AF7A-8CB0-5F4C-ABDC-1F48074A8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B38E-0DD5-A741-B029-B3C95B861FE8}" type="datetimeFigureOut">
              <a:rPr lang="en-IS" smtClean="0"/>
              <a:t>03/07/2024</a:t>
            </a:fld>
            <a:endParaRPr lang="en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85C7A-88E5-944B-9D93-D5B6B9EF0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38417-97F8-9745-BE17-AE357E941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19EA-5737-E047-894E-4F16FFD737A3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113687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7AF7A-8CB0-5F4C-ABDC-1F48074A8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B38E-0DD5-A741-B029-B3C95B861FE8}" type="datetimeFigureOut">
              <a:rPr lang="en-IS" smtClean="0"/>
              <a:t>03/07/2024</a:t>
            </a:fld>
            <a:endParaRPr lang="en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85C7A-88E5-944B-9D93-D5B6B9EF0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38417-97F8-9745-BE17-AE357E941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19EA-5737-E047-894E-4F16FFD737A3}" type="slidenum">
              <a:rPr lang="en-IS" smtClean="0"/>
              <a:t>‹#›</a:t>
            </a:fld>
            <a:endParaRPr lang="en-I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56CB521E-2D4A-F6A7-B3E0-95F2AD43F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063" y="2242418"/>
            <a:ext cx="460974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00270D-5E2B-6395-0523-A8939A72A5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45515" y="946657"/>
            <a:ext cx="4641189" cy="36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9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7AF7A-8CB0-5F4C-ABDC-1F48074A8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B38E-0DD5-A741-B029-B3C95B861FE8}" type="datetimeFigureOut">
              <a:rPr lang="en-IS" smtClean="0"/>
              <a:t>03/07/2024</a:t>
            </a:fld>
            <a:endParaRPr lang="en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85C7A-88E5-944B-9D93-D5B6B9EF0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38417-97F8-9745-BE17-AE357E941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19EA-5737-E047-894E-4F16FFD737A3}" type="slidenum">
              <a:rPr lang="en-IS" smtClean="0"/>
              <a:t>‹#›</a:t>
            </a:fld>
            <a:endParaRPr lang="en-I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56CB521E-2D4A-F6A7-B3E0-95F2AD43F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063" y="2242418"/>
            <a:ext cx="460974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3807713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7AF7A-8CB0-5F4C-ABDC-1F48074A8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B38E-0DD5-A741-B029-B3C95B861FE8}" type="datetimeFigureOut">
              <a:rPr lang="en-IS" smtClean="0"/>
              <a:t>03/07/2024</a:t>
            </a:fld>
            <a:endParaRPr lang="en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85C7A-88E5-944B-9D93-D5B6B9EF0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38417-97F8-9745-BE17-AE357E941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19EA-5737-E047-894E-4F16FFD737A3}" type="slidenum">
              <a:rPr lang="en-IS" smtClean="0"/>
              <a:t>‹#›</a:t>
            </a:fld>
            <a:endParaRPr lang="en-I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102C1D04-4AA6-132D-4759-C6C57A42D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062" y="410368"/>
            <a:ext cx="73313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7808040-B2D8-B8C8-CEEA-5A2095311A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1945501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BD4CA6-7D41-9645-82C7-5CB2A577F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B38E-0DD5-A741-B029-B3C95B861FE8}" type="datetimeFigureOut">
              <a:rPr lang="en-IS" smtClean="0"/>
              <a:t>03/07/2024</a:t>
            </a:fld>
            <a:endParaRPr lang="en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9266C-06BE-754A-AFAE-FF4765151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BC1794-3BD7-3243-BBEF-2980E1E52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19EA-5737-E047-894E-4F16FFD737A3}" type="slidenum">
              <a:rPr lang="en-IS" smtClean="0"/>
              <a:t>‹#›</a:t>
            </a:fld>
            <a:endParaRPr lang="en-I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F12E0DD-8B72-6754-C461-7AAF5E0BC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062" y="410368"/>
            <a:ext cx="73313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FA9800-F31E-F7F0-9B5A-FC28ACEA3206}"/>
              </a:ext>
            </a:extLst>
          </p:cNvPr>
          <p:cNvSpPr/>
          <p:nvPr userDrawn="1"/>
        </p:nvSpPr>
        <p:spPr>
          <a:xfrm>
            <a:off x="-1" y="1746404"/>
            <a:ext cx="6214591" cy="5415496"/>
          </a:xfrm>
          <a:prstGeom prst="rect">
            <a:avLst/>
          </a:prstGeom>
          <a:solidFill>
            <a:srgbClr val="712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8E29F0-86EB-6DA8-DFCB-2E4EA0FD1F87}"/>
              </a:ext>
            </a:extLst>
          </p:cNvPr>
          <p:cNvSpPr/>
          <p:nvPr userDrawn="1"/>
        </p:nvSpPr>
        <p:spPr>
          <a:xfrm>
            <a:off x="6096000" y="1745763"/>
            <a:ext cx="6123605" cy="5415496"/>
          </a:xfrm>
          <a:prstGeom prst="rect">
            <a:avLst/>
          </a:prstGeom>
          <a:solidFill>
            <a:srgbClr val="217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9686296-0846-3760-1479-341DF29903C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990600" y="2143246"/>
            <a:ext cx="4552071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EF5"/>
                </a:solidFill>
              </a:defRPr>
            </a:lvl1pPr>
            <a:lvl2pPr>
              <a:defRPr>
                <a:solidFill>
                  <a:srgbClr val="FFFEF5"/>
                </a:solidFill>
              </a:defRPr>
            </a:lvl2pPr>
            <a:lvl3pPr>
              <a:defRPr>
                <a:solidFill>
                  <a:srgbClr val="FFFEF5"/>
                </a:solidFill>
              </a:defRPr>
            </a:lvl3pPr>
            <a:lvl4pPr>
              <a:defRPr>
                <a:solidFill>
                  <a:srgbClr val="FFFEF5"/>
                </a:solidFill>
              </a:defRPr>
            </a:lvl4pPr>
            <a:lvl5pPr>
              <a:defRPr>
                <a:solidFill>
                  <a:srgbClr val="FFFEF5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915137-152E-5E79-D716-248723B9B156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577319" y="2143246"/>
            <a:ext cx="5070731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EF5"/>
                </a:solidFill>
              </a:defRPr>
            </a:lvl1pPr>
            <a:lvl2pPr>
              <a:defRPr>
                <a:solidFill>
                  <a:srgbClr val="FFFEF5"/>
                </a:solidFill>
              </a:defRPr>
            </a:lvl2pPr>
            <a:lvl3pPr>
              <a:defRPr>
                <a:solidFill>
                  <a:srgbClr val="FFFEF5"/>
                </a:solidFill>
              </a:defRPr>
            </a:lvl3pPr>
            <a:lvl4pPr>
              <a:defRPr>
                <a:solidFill>
                  <a:srgbClr val="FFFEF5"/>
                </a:solidFill>
              </a:defRPr>
            </a:lvl4pPr>
            <a:lvl5pPr>
              <a:defRPr>
                <a:solidFill>
                  <a:srgbClr val="FFFEF5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2216573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BD4CA6-7D41-9645-82C7-5CB2A577F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B38E-0DD5-A741-B029-B3C95B861FE8}" type="datetimeFigureOut">
              <a:rPr lang="en-IS" smtClean="0"/>
              <a:t>03/07/2024</a:t>
            </a:fld>
            <a:endParaRPr lang="en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9266C-06BE-754A-AFAE-FF4765151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BC1794-3BD7-3243-BBEF-2980E1E52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19EA-5737-E047-894E-4F16FFD737A3}" type="slidenum">
              <a:rPr lang="en-IS" smtClean="0"/>
              <a:t>‹#›</a:t>
            </a:fld>
            <a:endParaRPr lang="en-I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F12E0DD-8B72-6754-C461-7AAF5E0BC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062" y="410368"/>
            <a:ext cx="73313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FA9800-F31E-F7F0-9B5A-FC28ACEA3206}"/>
              </a:ext>
            </a:extLst>
          </p:cNvPr>
          <p:cNvSpPr/>
          <p:nvPr userDrawn="1"/>
        </p:nvSpPr>
        <p:spPr>
          <a:xfrm>
            <a:off x="-1" y="1746404"/>
            <a:ext cx="6214591" cy="5415496"/>
          </a:xfrm>
          <a:prstGeom prst="rect">
            <a:avLst/>
          </a:prstGeom>
          <a:solidFill>
            <a:srgbClr val="712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8E29F0-86EB-6DA8-DFCB-2E4EA0FD1F87}"/>
              </a:ext>
            </a:extLst>
          </p:cNvPr>
          <p:cNvSpPr/>
          <p:nvPr userDrawn="1"/>
        </p:nvSpPr>
        <p:spPr>
          <a:xfrm>
            <a:off x="6096000" y="1745763"/>
            <a:ext cx="6123605" cy="5415496"/>
          </a:xfrm>
          <a:prstGeom prst="rect">
            <a:avLst/>
          </a:prstGeom>
          <a:solidFill>
            <a:srgbClr val="217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9686296-0846-3760-1479-341DF29903C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990600" y="2143246"/>
            <a:ext cx="4552071" cy="611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FFFEF5"/>
                </a:solidFill>
              </a:defRPr>
            </a:lvl1pPr>
            <a:lvl2pPr>
              <a:defRPr>
                <a:solidFill>
                  <a:srgbClr val="FFFEF5"/>
                </a:solidFill>
              </a:defRPr>
            </a:lvl2pPr>
            <a:lvl3pPr marL="914400" indent="0">
              <a:buNone/>
              <a:defRPr>
                <a:solidFill>
                  <a:srgbClr val="FFFEF5"/>
                </a:solidFill>
              </a:defRPr>
            </a:lvl3pPr>
            <a:lvl4pPr>
              <a:defRPr>
                <a:solidFill>
                  <a:srgbClr val="FFFEF5"/>
                </a:solidFill>
              </a:defRPr>
            </a:lvl4pPr>
            <a:lvl5pPr>
              <a:defRPr>
                <a:solidFill>
                  <a:srgbClr val="FFFEF5"/>
                </a:solidFill>
              </a:defRPr>
            </a:lvl5pPr>
          </a:lstStyle>
          <a:p>
            <a:pPr lvl="0"/>
            <a:r>
              <a:rPr lang="en-GB"/>
              <a:t>Click to edit Master text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D26DE39-CB65-D6D1-8EB7-441CDF2E8213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990600" y="2852936"/>
            <a:ext cx="4552071" cy="6115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FFEF5"/>
                </a:solidFill>
              </a:defRPr>
            </a:lvl1pPr>
            <a:lvl2pPr>
              <a:defRPr>
                <a:solidFill>
                  <a:srgbClr val="FFFEF5"/>
                </a:solidFill>
              </a:defRPr>
            </a:lvl2pPr>
            <a:lvl3pPr marL="914400" indent="0">
              <a:buNone/>
              <a:defRPr>
                <a:solidFill>
                  <a:srgbClr val="FFFEF5"/>
                </a:solidFill>
              </a:defRPr>
            </a:lvl3pPr>
            <a:lvl4pPr>
              <a:defRPr>
                <a:solidFill>
                  <a:srgbClr val="FFFEF5"/>
                </a:solidFill>
              </a:defRPr>
            </a:lvl4pPr>
            <a:lvl5pPr>
              <a:defRPr>
                <a:solidFill>
                  <a:srgbClr val="FFFEF5"/>
                </a:solidFill>
              </a:defRPr>
            </a:lvl5pPr>
          </a:lstStyle>
          <a:p>
            <a:pPr lvl="0"/>
            <a:r>
              <a:rPr lang="en-GB"/>
              <a:t>Click to edit Master text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D2B81-FF87-4741-27FA-979EAF982F9F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594676" y="2145175"/>
            <a:ext cx="4552071" cy="611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FFFEF5"/>
                </a:solidFill>
              </a:defRPr>
            </a:lvl1pPr>
            <a:lvl2pPr>
              <a:defRPr>
                <a:solidFill>
                  <a:srgbClr val="FFFEF5"/>
                </a:solidFill>
              </a:defRPr>
            </a:lvl2pPr>
            <a:lvl3pPr marL="914400" indent="0">
              <a:buNone/>
              <a:defRPr>
                <a:solidFill>
                  <a:srgbClr val="FFFEF5"/>
                </a:solidFill>
              </a:defRPr>
            </a:lvl3pPr>
            <a:lvl4pPr>
              <a:defRPr>
                <a:solidFill>
                  <a:srgbClr val="FFFEF5"/>
                </a:solidFill>
              </a:defRPr>
            </a:lvl4pPr>
            <a:lvl5pPr>
              <a:defRPr>
                <a:solidFill>
                  <a:srgbClr val="FFFEF5"/>
                </a:solidFill>
              </a:defRPr>
            </a:lvl5pPr>
          </a:lstStyle>
          <a:p>
            <a:pPr lvl="0"/>
            <a:r>
              <a:rPr lang="en-GB"/>
              <a:t>Click to edit Master text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56C81F3-1AC7-AAF4-2ED6-595963261DB2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594676" y="2854865"/>
            <a:ext cx="4552071" cy="6115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FFEF5"/>
                </a:solidFill>
              </a:defRPr>
            </a:lvl1pPr>
            <a:lvl2pPr>
              <a:defRPr>
                <a:solidFill>
                  <a:srgbClr val="FFFEF5"/>
                </a:solidFill>
              </a:defRPr>
            </a:lvl2pPr>
            <a:lvl3pPr marL="914400" indent="0">
              <a:buNone/>
              <a:defRPr>
                <a:solidFill>
                  <a:srgbClr val="FFFEF5"/>
                </a:solidFill>
              </a:defRPr>
            </a:lvl3pPr>
            <a:lvl4pPr>
              <a:defRPr>
                <a:solidFill>
                  <a:srgbClr val="FFFEF5"/>
                </a:solidFill>
              </a:defRPr>
            </a:lvl4pPr>
            <a:lvl5pPr>
              <a:defRPr>
                <a:solidFill>
                  <a:srgbClr val="FFFEF5"/>
                </a:solidFill>
              </a:defRPr>
            </a:lvl5pPr>
          </a:lstStyle>
          <a:p>
            <a:pPr lvl="0"/>
            <a:r>
              <a:rPr lang="en-GB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934375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60DCF-4E0E-DFEA-7E9D-3BD07C0C6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A2E83-BA3D-DCD6-118F-50746F3E6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6C2D1-C2A6-3542-CC12-DC8D55F2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2F5C8-69AD-4233-81AA-50A759893E3B}" type="datetimeFigureOut">
              <a:rPr lang="en-GB" smtClean="0"/>
              <a:t>07/03/2024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2872E-DA11-03C1-D33C-3D51D4502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22478-E4EE-E1AC-9788-D3BADEE4D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50DF-3861-4FF6-A46F-360AB147C2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308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7AF7A-8CB0-5F4C-ABDC-1F48074A8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B38E-0DD5-A741-B029-B3C95B861FE8}" type="datetimeFigureOut">
              <a:rPr lang="en-IS" smtClean="0"/>
              <a:t>03/07/2024</a:t>
            </a:fld>
            <a:endParaRPr lang="en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85C7A-88E5-944B-9D93-D5B6B9EF0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38417-97F8-9745-BE17-AE357E941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19EA-5737-E047-894E-4F16FFD737A3}" type="slidenum">
              <a:rPr lang="en-IS" smtClean="0"/>
              <a:t>‹#›</a:t>
            </a:fld>
            <a:endParaRPr lang="en-I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56CB521E-2D4A-F6A7-B3E0-95F2AD43F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063" y="2242418"/>
            <a:ext cx="460974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00270D-5E2B-6395-0523-A8939A72A5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45515" y="946657"/>
            <a:ext cx="4641189" cy="36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45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BD4CA6-7D41-9645-82C7-5CB2A577F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B38E-0DD5-A741-B029-B3C95B861FE8}" type="datetimeFigureOut">
              <a:rPr lang="en-IS" smtClean="0"/>
              <a:t>03/07/2024</a:t>
            </a:fld>
            <a:endParaRPr lang="en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9266C-06BE-754A-AFAE-FF4765151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BC1794-3BD7-3243-BBEF-2980E1E52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19EA-5737-E047-894E-4F16FFD737A3}" type="slidenum">
              <a:rPr lang="en-IS" smtClean="0"/>
              <a:t>‹#›</a:t>
            </a:fld>
            <a:endParaRPr lang="en-I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F12E0DD-8B72-6754-C461-7AAF5E0BC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062" y="410368"/>
            <a:ext cx="73313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FA9800-F31E-F7F0-9B5A-FC28ACEA3206}"/>
              </a:ext>
            </a:extLst>
          </p:cNvPr>
          <p:cNvSpPr/>
          <p:nvPr userDrawn="1"/>
        </p:nvSpPr>
        <p:spPr>
          <a:xfrm>
            <a:off x="14060" y="2493818"/>
            <a:ext cx="6178922" cy="4364823"/>
          </a:xfrm>
          <a:prstGeom prst="rect">
            <a:avLst/>
          </a:prstGeom>
          <a:solidFill>
            <a:srgbClr val="712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8E29F0-86EB-6DA8-DFCB-2E4EA0FD1F87}"/>
              </a:ext>
            </a:extLst>
          </p:cNvPr>
          <p:cNvSpPr/>
          <p:nvPr userDrawn="1"/>
        </p:nvSpPr>
        <p:spPr>
          <a:xfrm>
            <a:off x="6109855" y="2493177"/>
            <a:ext cx="6088458" cy="4364823"/>
          </a:xfrm>
          <a:prstGeom prst="rect">
            <a:avLst/>
          </a:prstGeom>
          <a:solidFill>
            <a:srgbClr val="217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9686296-0846-3760-1479-341DF29903C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990600" y="2995300"/>
            <a:ext cx="4552071" cy="611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FFFEF5"/>
                </a:solidFill>
              </a:defRPr>
            </a:lvl1pPr>
            <a:lvl2pPr>
              <a:defRPr>
                <a:solidFill>
                  <a:srgbClr val="FFFEF5"/>
                </a:solidFill>
              </a:defRPr>
            </a:lvl2pPr>
            <a:lvl3pPr marL="914400" indent="0">
              <a:buNone/>
              <a:defRPr>
                <a:solidFill>
                  <a:srgbClr val="FFFEF5"/>
                </a:solidFill>
              </a:defRPr>
            </a:lvl3pPr>
            <a:lvl4pPr>
              <a:defRPr>
                <a:solidFill>
                  <a:srgbClr val="FFFEF5"/>
                </a:solidFill>
              </a:defRPr>
            </a:lvl4pPr>
            <a:lvl5pPr>
              <a:defRPr>
                <a:solidFill>
                  <a:srgbClr val="FFFEF5"/>
                </a:solidFill>
              </a:defRPr>
            </a:lvl5pPr>
          </a:lstStyle>
          <a:p>
            <a:pPr lvl="0"/>
            <a:r>
              <a:rPr lang="en-GB"/>
              <a:t>Click to edit Master text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D26DE39-CB65-D6D1-8EB7-441CDF2E8213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990600" y="3704990"/>
            <a:ext cx="4552071" cy="6115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FFEF5"/>
                </a:solidFill>
              </a:defRPr>
            </a:lvl1pPr>
            <a:lvl2pPr>
              <a:defRPr>
                <a:solidFill>
                  <a:srgbClr val="FFFEF5"/>
                </a:solidFill>
              </a:defRPr>
            </a:lvl2pPr>
            <a:lvl3pPr marL="914400" indent="0">
              <a:buNone/>
              <a:defRPr>
                <a:solidFill>
                  <a:srgbClr val="FFFEF5"/>
                </a:solidFill>
              </a:defRPr>
            </a:lvl3pPr>
            <a:lvl4pPr>
              <a:defRPr>
                <a:solidFill>
                  <a:srgbClr val="FFFEF5"/>
                </a:solidFill>
              </a:defRPr>
            </a:lvl4pPr>
            <a:lvl5pPr>
              <a:defRPr>
                <a:solidFill>
                  <a:srgbClr val="FFFEF5"/>
                </a:solidFill>
              </a:defRPr>
            </a:lvl5pPr>
          </a:lstStyle>
          <a:p>
            <a:pPr lvl="0"/>
            <a:r>
              <a:rPr lang="en-GB"/>
              <a:t>Click to edit Master text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D2B81-FF87-4741-27FA-979EAF982F9F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594676" y="2976447"/>
            <a:ext cx="4552071" cy="611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FFFEF5"/>
                </a:solidFill>
              </a:defRPr>
            </a:lvl1pPr>
            <a:lvl2pPr>
              <a:defRPr>
                <a:solidFill>
                  <a:srgbClr val="FFFEF5"/>
                </a:solidFill>
              </a:defRPr>
            </a:lvl2pPr>
            <a:lvl3pPr marL="914400" indent="0">
              <a:buNone/>
              <a:defRPr>
                <a:solidFill>
                  <a:srgbClr val="FFFEF5"/>
                </a:solidFill>
              </a:defRPr>
            </a:lvl3pPr>
            <a:lvl4pPr>
              <a:defRPr>
                <a:solidFill>
                  <a:srgbClr val="FFFEF5"/>
                </a:solidFill>
              </a:defRPr>
            </a:lvl4pPr>
            <a:lvl5pPr>
              <a:defRPr>
                <a:solidFill>
                  <a:srgbClr val="FFFEF5"/>
                </a:solidFill>
              </a:defRPr>
            </a:lvl5pPr>
          </a:lstStyle>
          <a:p>
            <a:pPr lvl="0"/>
            <a:r>
              <a:rPr lang="en-GB"/>
              <a:t>Click to edit Master text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56C81F3-1AC7-AAF4-2ED6-595963261DB2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594676" y="3686137"/>
            <a:ext cx="4552071" cy="6115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FFEF5"/>
                </a:solidFill>
              </a:defRPr>
            </a:lvl1pPr>
            <a:lvl2pPr>
              <a:defRPr>
                <a:solidFill>
                  <a:srgbClr val="FFFEF5"/>
                </a:solidFill>
              </a:defRPr>
            </a:lvl2pPr>
            <a:lvl3pPr marL="914400" indent="0">
              <a:buNone/>
              <a:defRPr>
                <a:solidFill>
                  <a:srgbClr val="FFFEF5"/>
                </a:solidFill>
              </a:defRPr>
            </a:lvl3pPr>
            <a:lvl4pPr>
              <a:defRPr>
                <a:solidFill>
                  <a:srgbClr val="FFFEF5"/>
                </a:solidFill>
              </a:defRPr>
            </a:lvl4pPr>
            <a:lvl5pPr>
              <a:defRPr>
                <a:solidFill>
                  <a:srgbClr val="FFFEF5"/>
                </a:solidFill>
              </a:defRPr>
            </a:lvl5pPr>
          </a:lstStyle>
          <a:p>
            <a:pPr lvl="0"/>
            <a:r>
              <a:rPr lang="en-GB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3668492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FFCB7-9896-EF4B-B972-1D3F2C6C8C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0B38E-0DD5-A741-B029-B3C95B861FE8}" type="datetimeFigureOut">
              <a:rPr lang="en-IS" smtClean="0"/>
              <a:t>03/07/2024</a:t>
            </a:fld>
            <a:endParaRPr lang="en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0C20E-79BF-0E43-9666-FDBA53A6C5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6359D-408E-D84A-81DB-F814DE037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919EA-5737-E047-894E-4F16FFD737A3}" type="slidenum">
              <a:rPr lang="en-IS" smtClean="0"/>
              <a:t>‹#›</a:t>
            </a:fld>
            <a:endParaRPr lang="en-I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F49754-815F-ACCB-C8C6-E1E8CF15E6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72770"/>
          <a:stretch/>
        </p:blipFill>
        <p:spPr>
          <a:xfrm>
            <a:off x="-469652" y="883557"/>
            <a:ext cx="13131304" cy="66505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93471D-00BF-C064-180D-572BAA6E91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917686" y="592385"/>
            <a:ext cx="2109978" cy="1468893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53916792-2540-15C0-22DE-E5D2B0445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935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2906213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FFFEF5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0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4AF386-D5AC-CF42-AE0D-DB5EA34F7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063" y="2242418"/>
            <a:ext cx="460974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FFCB7-9896-EF4B-B972-1D3F2C6C8C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0B38E-0DD5-A741-B029-B3C95B861FE8}" type="datetimeFigureOut">
              <a:rPr lang="en-IS" smtClean="0"/>
              <a:t>03/07/2024</a:t>
            </a:fld>
            <a:endParaRPr lang="en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0C20E-79BF-0E43-9666-FDBA53A6C5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6359D-408E-D84A-81DB-F814DE037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919EA-5737-E047-894E-4F16FFD737A3}" type="slidenum">
              <a:rPr lang="en-IS" smtClean="0"/>
              <a:t>‹#›</a:t>
            </a:fld>
            <a:endParaRPr lang="en-I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E93098-A6D9-2941-9363-DE9F59F37B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b="84375"/>
          <a:stretch/>
        </p:blipFill>
        <p:spPr>
          <a:xfrm>
            <a:off x="-469652" y="4149245"/>
            <a:ext cx="13131304" cy="38162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3EE79C-C0FB-E35A-0CF2-949925E975E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45009" y="387275"/>
            <a:ext cx="785308" cy="78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13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71206F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0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A34FEA-7C94-F54B-8970-5D5726F86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FFCB7-9896-EF4B-B972-1D3F2C6C8C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0B38E-0DD5-A741-B029-B3C95B861FE8}" type="datetimeFigureOut">
              <a:rPr lang="en-IS" smtClean="0"/>
              <a:t>03/07/2024</a:t>
            </a:fld>
            <a:endParaRPr lang="en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0C20E-79BF-0E43-9666-FDBA53A6C5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6359D-408E-D84A-81DB-F814DE037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919EA-5737-E047-894E-4F16FFD737A3}" type="slidenum">
              <a:rPr lang="en-IS" smtClean="0"/>
              <a:t>‹#›</a:t>
            </a:fld>
            <a:endParaRPr lang="en-I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3EE79C-C0FB-E35A-0CF2-949925E975E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945009" y="387275"/>
            <a:ext cx="785308" cy="785308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5FA12712-1E2B-7537-67E8-33D560074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062" y="410368"/>
            <a:ext cx="73313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133881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2" r:id="rId3"/>
    <p:sldLayoutId id="2147483673" r:id="rId4"/>
    <p:sldLayoutId id="2147483674" r:id="rId5"/>
    <p:sldLayoutId id="214748367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71206F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D5F47-2119-7765-34EB-33B6912BA5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206259"/>
            <a:ext cx="9144000" cy="2387600"/>
          </a:xfrm>
        </p:spPr>
        <p:txBody>
          <a:bodyPr/>
          <a:lstStyle/>
          <a:p>
            <a:r>
              <a:rPr lang="is-IS" sz="3600" dirty="0"/>
              <a:t>Fundur á vegum Framkvæmdarnefndar starfsmats vegna 5 ára endurskoðunar starfa </a:t>
            </a:r>
            <a:endParaRPr lang="en-I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CC8074-F361-1333-3B9E-00B4FD9D06CF}"/>
              </a:ext>
            </a:extLst>
          </p:cNvPr>
          <p:cNvSpPr txBox="1"/>
          <p:nvPr/>
        </p:nvSpPr>
        <p:spPr>
          <a:xfrm>
            <a:off x="8727311" y="6076709"/>
            <a:ext cx="258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>
                <a:solidFill>
                  <a:schemeClr val="bg1"/>
                </a:solidFill>
              </a:rPr>
              <a:t>Rósa Björk Bergþórsdóttir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301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96316-B643-3C05-B8BE-ED2B20B00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F5426EA-4A8D-D9A6-D646-8126E3119F15}"/>
              </a:ext>
            </a:extLst>
          </p:cNvPr>
          <p:cNvSpPr/>
          <p:nvPr/>
        </p:nvSpPr>
        <p:spPr>
          <a:xfrm>
            <a:off x="-1" y="1735931"/>
            <a:ext cx="12192001" cy="5425969"/>
          </a:xfrm>
          <a:prstGeom prst="rect">
            <a:avLst/>
          </a:prstGeom>
          <a:solidFill>
            <a:srgbClr val="712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A4C3A886-98B5-5ECA-71FA-E42D68AA6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Verkefnastofa starfsmats</a:t>
            </a:r>
            <a:endParaRPr lang="en-I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B0EC254-2F3E-EC8D-ACB2-5DC3416A6B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7194" y="2506662"/>
            <a:ext cx="1028552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>
                <a:solidFill>
                  <a:srgbClr val="FFFEF5"/>
                </a:solidFill>
              </a:rPr>
              <a:t>Rósa Björk Bergþórsdóttir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solidFill>
                  <a:srgbClr val="FFFEF5"/>
                </a:solidFill>
              </a:rPr>
              <a:t>Steinvör Laufey Jónsdóttir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solidFill>
                  <a:srgbClr val="FFFEF5"/>
                </a:solidFill>
              </a:rPr>
              <a:t>Bryndís Guðmundsdóttir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solidFill>
                  <a:srgbClr val="FFFEF5"/>
                </a:solidFill>
              </a:rPr>
              <a:t>María Björk Lárusdóttir 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>
              <a:solidFill>
                <a:srgbClr val="FFFEF5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dirty="0" err="1">
                <a:solidFill>
                  <a:srgbClr val="FFFEF5"/>
                </a:solidFill>
              </a:rPr>
              <a:t>Fagþekking</a:t>
            </a:r>
            <a:r>
              <a:rPr lang="en-GB" dirty="0">
                <a:solidFill>
                  <a:srgbClr val="FFFEF5"/>
                </a:solidFill>
              </a:rPr>
              <a:t>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 err="1">
                <a:solidFill>
                  <a:srgbClr val="FFFEF5"/>
                </a:solidFill>
              </a:rPr>
              <a:t>Starfsreynsla</a:t>
            </a:r>
            <a:r>
              <a:rPr lang="en-GB" dirty="0">
                <a:solidFill>
                  <a:srgbClr val="FFFEF5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61616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C3CC0-90CE-8944-5C99-FAE829C66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845" y="56339"/>
            <a:ext cx="7331337" cy="1325563"/>
          </a:xfrm>
        </p:spPr>
        <p:txBody>
          <a:bodyPr/>
          <a:lstStyle/>
          <a:p>
            <a:r>
              <a:rPr lang="is-IS"/>
              <a:t>Jafnlaunastofa</a:t>
            </a:r>
            <a:endParaRPr lang="en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343C1-9B9F-1CCE-6D12-9C95C071E37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24091" y="2995300"/>
            <a:ext cx="5273234" cy="3162432"/>
          </a:xfrm>
        </p:spPr>
        <p:txBody>
          <a:bodyPr>
            <a:normAutofit fontScale="85000" lnSpcReduction="20000"/>
          </a:bodyPr>
          <a:lstStyle/>
          <a:p>
            <a:pPr marL="457200" lvl="1" indent="0" fontAlgn="base">
              <a:buNone/>
            </a:pPr>
            <a:r>
              <a:rPr lang="is-IS" sz="3300" b="1" dirty="0">
                <a:solidFill>
                  <a:schemeClr val="bg1"/>
                </a:solidFill>
              </a:rPr>
              <a:t>Verkefnastofa starfsmats</a:t>
            </a:r>
          </a:p>
          <a:p>
            <a:pPr marL="457200" lvl="1" indent="0" fontAlgn="base">
              <a:buNone/>
            </a:pPr>
            <a:r>
              <a:rPr lang="is-IS" sz="3200" b="1" dirty="0">
                <a:solidFill>
                  <a:schemeClr val="bg1"/>
                </a:solidFill>
              </a:rPr>
              <a:t> </a:t>
            </a:r>
          </a:p>
          <a:p>
            <a:pPr marL="742950" lvl="1" indent="-28575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is-IS" sz="2400" dirty="0">
                <a:solidFill>
                  <a:schemeClr val="bg1"/>
                </a:solidFill>
              </a:rPr>
              <a:t>Rekstur starfsmatkerfisins SAMSTARFS.</a:t>
            </a:r>
          </a:p>
          <a:p>
            <a:pPr marL="742950" lvl="1" indent="-28575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is-IS" dirty="0">
                <a:solidFill>
                  <a:schemeClr val="bg1"/>
                </a:solidFill>
              </a:rPr>
              <a:t>T</a:t>
            </a:r>
            <a:r>
              <a:rPr lang="is-IS" sz="2400" dirty="0">
                <a:solidFill>
                  <a:schemeClr val="bg1"/>
                </a:solidFill>
              </a:rPr>
              <a:t>illögur að mati og endurmati starfa til afgreiðslu í viðeigandi nefndum.</a:t>
            </a:r>
          </a:p>
          <a:p>
            <a:pPr marL="742950" lvl="1" indent="-28575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is-IS" sz="2400" dirty="0">
                <a:solidFill>
                  <a:schemeClr val="bg1"/>
                </a:solidFill>
              </a:rPr>
              <a:t>Bráðabirgðaröðun starfa.</a:t>
            </a:r>
          </a:p>
          <a:p>
            <a:pPr marL="742950" lvl="1" indent="-28575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is-IS" sz="2400" dirty="0">
                <a:solidFill>
                  <a:schemeClr val="bg1"/>
                </a:solidFill>
              </a:rPr>
              <a:t>Fræðsla og ráðgjöf varðandi starfsmat.</a:t>
            </a:r>
          </a:p>
          <a:p>
            <a:pPr marL="742950" lvl="1" indent="-28575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is-IS" sz="2400" dirty="0">
                <a:solidFill>
                  <a:schemeClr val="bg1"/>
                </a:solidFill>
              </a:rPr>
              <a:t>Starfar fyrir starfsmatsnefndir og faglega stjórn starfsmatsins.</a:t>
            </a:r>
          </a:p>
          <a:p>
            <a:endParaRPr lang="en-I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4578CEB-4CFD-C597-537C-49AFD7C7DCC9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89225" y="2976447"/>
            <a:ext cx="5478683" cy="3162432"/>
          </a:xfrm>
        </p:spPr>
        <p:txBody>
          <a:bodyPr>
            <a:normAutofit/>
          </a:bodyPr>
          <a:lstStyle/>
          <a:p>
            <a:pPr marL="457200" lvl="1" indent="0" fontAlgn="base">
              <a:buNone/>
            </a:pPr>
            <a:r>
              <a:rPr lang="is-IS" sz="2800" b="1">
                <a:solidFill>
                  <a:schemeClr val="bg1"/>
                </a:solidFill>
              </a:rPr>
              <a:t>Önnur jafnlaunamál</a:t>
            </a:r>
          </a:p>
          <a:p>
            <a:pPr marL="457200" lvl="1" indent="0" fontAlgn="base">
              <a:buNone/>
            </a:pPr>
            <a:endParaRPr lang="is-IS" sz="2000" b="1">
              <a:solidFill>
                <a:schemeClr val="bg1"/>
              </a:solidFill>
            </a:endParaRPr>
          </a:p>
          <a:p>
            <a:pPr marL="742950" lvl="1" indent="-28575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s-IS" sz="2000">
                <a:solidFill>
                  <a:schemeClr val="bg1"/>
                </a:solidFill>
              </a:rPr>
              <a:t>Fræðsla og ráðgjöf varðandi jafnlaunamál og </a:t>
            </a:r>
            <a:r>
              <a:rPr lang="is-IS" sz="2000" err="1">
                <a:solidFill>
                  <a:schemeClr val="bg1"/>
                </a:solidFill>
              </a:rPr>
              <a:t>virðismat</a:t>
            </a:r>
            <a:r>
              <a:rPr lang="is-IS" sz="2000">
                <a:solidFill>
                  <a:schemeClr val="bg1"/>
                </a:solidFill>
              </a:rPr>
              <a:t> starfa.</a:t>
            </a:r>
          </a:p>
          <a:p>
            <a:pPr marL="742950" lvl="1" indent="-28575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s-IS" sz="2000">
                <a:solidFill>
                  <a:schemeClr val="bg1"/>
                </a:solidFill>
              </a:rPr>
              <a:t>Uppbygging og miðlun þekkingar á jafnlaunamálum.</a:t>
            </a:r>
          </a:p>
          <a:p>
            <a:pPr marL="742950" lvl="1" indent="-28575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s-IS" sz="2000">
                <a:solidFill>
                  <a:schemeClr val="bg1"/>
                </a:solidFill>
              </a:rPr>
              <a:t>Samstarf um þróun matskerfa.</a:t>
            </a:r>
          </a:p>
          <a:p>
            <a:endParaRPr lang="en-I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433305-985A-9CEF-0951-67DE2062BFBE}"/>
              </a:ext>
            </a:extLst>
          </p:cNvPr>
          <p:cNvSpPr txBox="1"/>
          <p:nvPr/>
        </p:nvSpPr>
        <p:spPr>
          <a:xfrm>
            <a:off x="555845" y="1304996"/>
            <a:ext cx="9967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is-I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Jafnlaunastofa er sjálfstæð starfseining í eigu Sambands íslenskra sveitarfélaga og Reykjavíkurborgar. Starfsemi Jafnlaunastofu er tvíþætt: </a:t>
            </a:r>
          </a:p>
        </p:txBody>
      </p:sp>
    </p:spTree>
    <p:extLst>
      <p:ext uri="{BB962C8B-B14F-4D97-AF65-F5344CB8AC3E}">
        <p14:creationId xmlns:p14="http://schemas.microsoft.com/office/powerpoint/2010/main" val="71160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1A5D6-FF5C-3E21-9E6F-B3B305A90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z="3600" b="1" dirty="0">
                <a:solidFill>
                  <a:srgbClr val="71206F"/>
                </a:solidFill>
              </a:rPr>
              <a:t>Framkvæmdanefnd starfsmats.</a:t>
            </a:r>
            <a:endParaRPr lang="is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DAB2E-4C61-F09F-1C07-9A42091FC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35931"/>
            <a:ext cx="11353800" cy="4441032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endParaRPr lang="is-IS" sz="3300" dirty="0">
              <a:solidFill>
                <a:srgbClr val="71206F"/>
              </a:solidFill>
              <a:ea typeface="+mj-ea"/>
              <a:cs typeface="+mj-cs"/>
            </a:endParaRPr>
          </a:p>
          <a:p>
            <a:pPr marL="914400" lvl="2" indent="0">
              <a:buNone/>
            </a:pPr>
            <a:r>
              <a:rPr lang="is-IS" sz="3300" dirty="0">
                <a:solidFill>
                  <a:srgbClr val="71206F"/>
                </a:solidFill>
                <a:ea typeface="+mj-ea"/>
                <a:cs typeface="+mj-cs"/>
              </a:rPr>
              <a:t>Í nefndinni sitja fjórir fulltrúar Sambands íslenskra sveitarfélaga og fjórir fulltrúar stéttafélaga. </a:t>
            </a:r>
          </a:p>
          <a:p>
            <a:pPr marL="914400" lvl="2" indent="0">
              <a:buNone/>
            </a:pPr>
            <a:endParaRPr lang="is-IS" sz="3300" dirty="0">
              <a:solidFill>
                <a:srgbClr val="71206F"/>
              </a:solidFill>
              <a:ea typeface="+mj-ea"/>
              <a:cs typeface="+mj-cs"/>
            </a:endParaRPr>
          </a:p>
          <a:p>
            <a:pPr marL="914400" lvl="2" indent="0">
              <a:buNone/>
            </a:pPr>
            <a:r>
              <a:rPr lang="is-IS" sz="3300" dirty="0">
                <a:solidFill>
                  <a:srgbClr val="71206F"/>
                </a:solidFill>
                <a:ea typeface="+mj-ea"/>
                <a:cs typeface="+mj-cs"/>
              </a:rPr>
              <a:t>Nefndin fundar að jafnaði á tveggja vikna fresti. </a:t>
            </a:r>
            <a:endParaRPr lang="is-IS" sz="3200" dirty="0"/>
          </a:p>
          <a:p>
            <a:pPr marL="0" indent="0">
              <a:buNone/>
            </a:pP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824434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99CF388-3928-85EF-D48C-90ACC95D3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28" y="2221321"/>
            <a:ext cx="5678671" cy="1325563"/>
          </a:xfrm>
        </p:spPr>
        <p:txBody>
          <a:bodyPr/>
          <a:lstStyle/>
          <a:p>
            <a:r>
              <a:rPr lang="en-IS" dirty="0"/>
              <a:t>01. </a:t>
            </a:r>
            <a:r>
              <a:rPr lang="is-IS" dirty="0"/>
              <a:t>Hvað er starfsmat?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993545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A5F85A9-AE5D-0E8A-3B83-03C1F4FABCDD}"/>
              </a:ext>
            </a:extLst>
          </p:cNvPr>
          <p:cNvSpPr/>
          <p:nvPr/>
        </p:nvSpPr>
        <p:spPr>
          <a:xfrm>
            <a:off x="0" y="1891145"/>
            <a:ext cx="12192000" cy="5108070"/>
          </a:xfrm>
          <a:prstGeom prst="rect">
            <a:avLst/>
          </a:prstGeom>
          <a:solidFill>
            <a:srgbClr val="712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5983CBA8-8AEF-0BED-7CCD-7D7175CA3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Hvað er starfsmat?</a:t>
            </a:r>
            <a:endParaRPr lang="en-I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7022F8-F28C-3A63-37A8-918DBD5B2C33}"/>
              </a:ext>
            </a:extLst>
          </p:cNvPr>
          <p:cNvSpPr txBox="1"/>
          <p:nvPr/>
        </p:nvSpPr>
        <p:spPr>
          <a:xfrm>
            <a:off x="866467" y="2419663"/>
            <a:ext cx="9536707" cy="2903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ts val="3368"/>
              </a:lnSpc>
              <a:spcAft>
                <a:spcPts val="1200"/>
              </a:spcAft>
            </a:pP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Greiningartæki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sem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metur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innbyrðis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vægi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starfa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út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frá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ákveðnum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forsendum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is-IS" sz="2400" dirty="0">
                <a:solidFill>
                  <a:schemeClr val="bg1"/>
                </a:solidFill>
                <a:ea typeface="+mj-ea"/>
                <a:cs typeface="+mj-cs"/>
              </a:rPr>
              <a:t>Samræmd aðferð til að leggja mat á ólík störf.</a:t>
            </a:r>
          </a:p>
          <a:p>
            <a:pPr>
              <a:spcAft>
                <a:spcPts val="1200"/>
              </a:spcAft>
            </a:pPr>
            <a:r>
              <a:rPr lang="is-IS" sz="2400" dirty="0">
                <a:solidFill>
                  <a:schemeClr val="bg1"/>
                </a:solidFill>
                <a:ea typeface="+mj-ea"/>
                <a:cs typeface="+mj-cs"/>
              </a:rPr>
              <a:t>Aðferð til að gera forsendur launaröðunar sýnilegar.</a:t>
            </a:r>
          </a:p>
          <a:p>
            <a:pPr>
              <a:spcAft>
                <a:spcPts val="1200"/>
              </a:spcAft>
            </a:pPr>
            <a:r>
              <a:rPr lang="is-IS" sz="2400" dirty="0">
                <a:solidFill>
                  <a:schemeClr val="bg1"/>
                </a:solidFill>
                <a:ea typeface="+mj-ea"/>
                <a:cs typeface="+mj-cs"/>
              </a:rPr>
              <a:t>Viðurkennd leið til að vinna í samræmi við jafnvirðisnálgun laga og alþjóðlegar skuldbindingar þar af lútandi.</a:t>
            </a:r>
          </a:p>
        </p:txBody>
      </p:sp>
    </p:spTree>
    <p:extLst>
      <p:ext uri="{BB962C8B-B14F-4D97-AF65-F5344CB8AC3E}">
        <p14:creationId xmlns:p14="http://schemas.microsoft.com/office/powerpoint/2010/main" val="579407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A5F85A9-AE5D-0E8A-3B83-03C1F4FABCDD}"/>
              </a:ext>
            </a:extLst>
          </p:cNvPr>
          <p:cNvSpPr/>
          <p:nvPr/>
        </p:nvSpPr>
        <p:spPr>
          <a:xfrm>
            <a:off x="0" y="1891145"/>
            <a:ext cx="12192000" cy="5139242"/>
          </a:xfrm>
          <a:prstGeom prst="rect">
            <a:avLst/>
          </a:prstGeom>
          <a:solidFill>
            <a:srgbClr val="712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5983CBA8-8AEF-0BED-7CCD-7D7175CA3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Starfsmat er ekki…</a:t>
            </a:r>
            <a:endParaRPr lang="en-I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7022F8-F28C-3A63-37A8-918DBD5B2C33}"/>
              </a:ext>
            </a:extLst>
          </p:cNvPr>
          <p:cNvSpPr txBox="1"/>
          <p:nvPr/>
        </p:nvSpPr>
        <p:spPr>
          <a:xfrm>
            <a:off x="866467" y="2419663"/>
            <a:ext cx="9536707" cy="4912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ts val="3368"/>
              </a:lnSpc>
              <a:spcAft>
                <a:spcPts val="1200"/>
              </a:spcAft>
            </a:pP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Mat á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hæfni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starfsfólks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.</a:t>
            </a:r>
          </a:p>
          <a:p>
            <a:pPr marL="0" lvl="1">
              <a:lnSpc>
                <a:spcPts val="3368"/>
              </a:lnSpc>
              <a:spcAft>
                <a:spcPts val="1200"/>
              </a:spcAft>
            </a:pP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Mat á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árangri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starfsfólks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.</a:t>
            </a:r>
          </a:p>
          <a:p>
            <a:pPr marL="0" lvl="1">
              <a:lnSpc>
                <a:spcPts val="3368"/>
              </a:lnSpc>
              <a:spcAft>
                <a:spcPts val="1200"/>
              </a:spcAft>
            </a:pP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Mat á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frammistöðu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starfsfólk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.</a:t>
            </a:r>
          </a:p>
          <a:p>
            <a:pPr marL="285750" lvl="1" indent="-285750">
              <a:lnSpc>
                <a:spcPts val="3368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ea typeface="+mj-ea"/>
              <a:cs typeface="+mj-cs"/>
            </a:endParaRPr>
          </a:p>
          <a:p>
            <a:pPr marL="0" lvl="1">
              <a:lnSpc>
                <a:spcPts val="3368"/>
              </a:lnSpc>
              <a:spcAft>
                <a:spcPts val="1200"/>
              </a:spcAft>
            </a:pP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Starfsmatsstig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tengjast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launaflokki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með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tengireglu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sem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samið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er um í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kjarasamningi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.</a:t>
            </a:r>
          </a:p>
          <a:p>
            <a:pPr marL="0" lvl="1">
              <a:lnSpc>
                <a:spcPts val="3368"/>
              </a:lnSpc>
              <a:spcAft>
                <a:spcPts val="1200"/>
              </a:spcAft>
            </a:pP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Starfsmatið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er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aðeins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starfaröðunarkerfi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en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ekki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kerfi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til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þess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að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meta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hvað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eru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„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sanngjörn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“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laun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í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krónum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j-ea"/>
                <a:cs typeface="+mj-cs"/>
              </a:rPr>
              <a:t>talið</a:t>
            </a:r>
            <a:r>
              <a:rPr lang="en-US" sz="2400" dirty="0">
                <a:solidFill>
                  <a:schemeClr val="bg1"/>
                </a:solidFill>
                <a:ea typeface="+mj-ea"/>
                <a:cs typeface="+mj-cs"/>
              </a:rPr>
              <a:t>.</a:t>
            </a:r>
          </a:p>
          <a:p>
            <a:pPr marL="285750" lvl="1" indent="-285750">
              <a:lnSpc>
                <a:spcPts val="3368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FEF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012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9B6F-DD8B-D116-5F3D-90FE1CA3C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539" y="2242418"/>
            <a:ext cx="3882452" cy="1325563"/>
          </a:xfrm>
        </p:spPr>
        <p:txBody>
          <a:bodyPr>
            <a:normAutofit/>
          </a:bodyPr>
          <a:lstStyle/>
          <a:p>
            <a:r>
              <a:rPr lang="en-IS" dirty="0"/>
              <a:t>0</a:t>
            </a:r>
            <a:r>
              <a:rPr lang="is-IS" dirty="0"/>
              <a:t>2</a:t>
            </a:r>
            <a:r>
              <a:rPr lang="en-IS" dirty="0"/>
              <a:t>. </a:t>
            </a:r>
            <a:r>
              <a:rPr lang="is-IS" dirty="0"/>
              <a:t>Af hverju starfsmat?</a:t>
            </a:r>
            <a:endParaRPr lang="en-I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BAB4FA-D588-F6DB-E8C0-36C05E5FF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9165" y="993870"/>
            <a:ext cx="3539472" cy="353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409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67115-AE35-E9BA-87DB-79DB54A1C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Af hverju starfsmat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A75A04-845E-6598-DE38-0A017CAD3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338" y="1659370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is-IS" dirty="0"/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8D80042B-E30F-4D78-19E5-CACFAB3AECE9}"/>
              </a:ext>
            </a:extLst>
          </p:cNvPr>
          <p:cNvGrpSpPr/>
          <p:nvPr/>
        </p:nvGrpSpPr>
        <p:grpSpPr>
          <a:xfrm>
            <a:off x="7524198" y="2240449"/>
            <a:ext cx="2865607" cy="2368803"/>
            <a:chOff x="0" y="0"/>
            <a:chExt cx="3133810" cy="4032689"/>
          </a:xfrm>
          <a:solidFill>
            <a:srgbClr val="E0CBDD"/>
          </a:solidFill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0BBE5BFA-38AE-6365-4852-2B6742AA7641}"/>
                </a:ext>
              </a:extLst>
            </p:cNvPr>
            <p:cNvSpPr/>
            <p:nvPr/>
          </p:nvSpPr>
          <p:spPr>
            <a:xfrm>
              <a:off x="0" y="0"/>
              <a:ext cx="3133810" cy="4032689"/>
            </a:xfrm>
            <a:custGeom>
              <a:avLst/>
              <a:gdLst/>
              <a:ahLst/>
              <a:cxnLst/>
              <a:rect l="l" t="t" r="r" b="b"/>
              <a:pathLst>
                <a:path w="3133810" h="4032689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89"/>
                    <a:pt x="3009350" y="4032689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is-IS" dirty="0"/>
            </a:p>
            <a:p>
              <a:endParaRPr lang="is-IS" dirty="0"/>
            </a:p>
            <a:p>
              <a:endParaRPr lang="is-IS" dirty="0"/>
            </a:p>
            <a:p>
              <a:pPr algn="ctr"/>
              <a:r>
                <a:rPr lang="is-IS" sz="2800" dirty="0"/>
                <a:t>Áhættustýring</a:t>
              </a:r>
              <a:r>
                <a:rPr lang="is-IS" dirty="0"/>
                <a:t> </a:t>
              </a:r>
            </a:p>
          </p:txBody>
        </p:sp>
      </p:grpSp>
      <p:grpSp>
        <p:nvGrpSpPr>
          <p:cNvPr id="10" name="Group 2">
            <a:extLst>
              <a:ext uri="{FF2B5EF4-FFF2-40B4-BE49-F238E27FC236}">
                <a16:creationId xmlns:a16="http://schemas.microsoft.com/office/drawing/2014/main" id="{798DFB3A-A02E-7735-C566-A9FC24F61A5D}"/>
              </a:ext>
            </a:extLst>
          </p:cNvPr>
          <p:cNvGrpSpPr/>
          <p:nvPr/>
        </p:nvGrpSpPr>
        <p:grpSpPr>
          <a:xfrm>
            <a:off x="928024" y="2240449"/>
            <a:ext cx="2865607" cy="2368803"/>
            <a:chOff x="0" y="0"/>
            <a:chExt cx="3133810" cy="4032689"/>
          </a:xfrm>
          <a:solidFill>
            <a:srgbClr val="E0CBDD"/>
          </a:solidFill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A9EBAFE8-DAC5-D832-6B36-7B01C4AD480E}"/>
                </a:ext>
              </a:extLst>
            </p:cNvPr>
            <p:cNvSpPr/>
            <p:nvPr/>
          </p:nvSpPr>
          <p:spPr>
            <a:xfrm>
              <a:off x="0" y="0"/>
              <a:ext cx="3133810" cy="4032689"/>
            </a:xfrm>
            <a:custGeom>
              <a:avLst/>
              <a:gdLst/>
              <a:ahLst/>
              <a:cxnLst/>
              <a:rect l="l" t="t" r="r" b="b"/>
              <a:pathLst>
                <a:path w="3133810" h="4032689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89"/>
                    <a:pt x="3009350" y="4032689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is-IS" dirty="0"/>
            </a:p>
            <a:p>
              <a:endParaRPr lang="is-IS" dirty="0"/>
            </a:p>
            <a:p>
              <a:pPr algn="ctr"/>
              <a:endParaRPr lang="is-IS" dirty="0"/>
            </a:p>
            <a:p>
              <a:pPr algn="ctr"/>
              <a:r>
                <a:rPr lang="is-IS" sz="3200" dirty="0"/>
                <a:t>Lagalegar </a:t>
              </a:r>
              <a:r>
                <a:rPr lang="is-IS" sz="2800" dirty="0"/>
                <a:t>kröfur</a:t>
              </a:r>
              <a:r>
                <a:rPr lang="is-IS" sz="3200" dirty="0"/>
                <a:t> </a:t>
              </a:r>
            </a:p>
          </p:txBody>
        </p:sp>
      </p:grpSp>
      <p:grpSp>
        <p:nvGrpSpPr>
          <p:cNvPr id="12" name="Group 2">
            <a:extLst>
              <a:ext uri="{FF2B5EF4-FFF2-40B4-BE49-F238E27FC236}">
                <a16:creationId xmlns:a16="http://schemas.microsoft.com/office/drawing/2014/main" id="{C0D99086-36E0-04D9-CECF-B890CDA6CCBD}"/>
              </a:ext>
            </a:extLst>
          </p:cNvPr>
          <p:cNvGrpSpPr/>
          <p:nvPr/>
        </p:nvGrpSpPr>
        <p:grpSpPr>
          <a:xfrm>
            <a:off x="4226111" y="2240448"/>
            <a:ext cx="2865607" cy="2368803"/>
            <a:chOff x="0" y="0"/>
            <a:chExt cx="3133810" cy="4032689"/>
          </a:xfrm>
          <a:solidFill>
            <a:srgbClr val="E0CBDD"/>
          </a:solidFill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72B0DB7E-F17B-45B7-D675-135ED1366978}"/>
                </a:ext>
              </a:extLst>
            </p:cNvPr>
            <p:cNvSpPr/>
            <p:nvPr/>
          </p:nvSpPr>
          <p:spPr>
            <a:xfrm>
              <a:off x="0" y="0"/>
              <a:ext cx="3133810" cy="4032689"/>
            </a:xfrm>
            <a:custGeom>
              <a:avLst/>
              <a:gdLst/>
              <a:ahLst/>
              <a:cxnLst/>
              <a:rect l="l" t="t" r="r" b="b"/>
              <a:pathLst>
                <a:path w="3133810" h="4032689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89"/>
                    <a:pt x="3009350" y="4032689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pPr algn="ctr"/>
              <a:endParaRPr lang="is-IS" dirty="0"/>
            </a:p>
            <a:p>
              <a:pPr algn="ctr"/>
              <a:endParaRPr lang="is-IS" dirty="0"/>
            </a:p>
            <a:p>
              <a:pPr algn="ctr"/>
              <a:r>
                <a:rPr lang="is-IS" sz="2800" dirty="0"/>
                <a:t>Sanngirni og réttlætismál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556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D6A5D-A329-58F6-429B-DAED9BE8A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Launamunur kynjanna</a:t>
            </a:r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EF0705-1B9F-C951-EA82-25B50E9C7E3C}"/>
              </a:ext>
            </a:extLst>
          </p:cNvPr>
          <p:cNvSpPr txBox="1"/>
          <p:nvPr/>
        </p:nvSpPr>
        <p:spPr>
          <a:xfrm>
            <a:off x="9605210" y="5927376"/>
            <a:ext cx="291966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aseline="-25000" err="1">
                <a:solidFill>
                  <a:srgbClr val="00000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Heimild</a:t>
            </a:r>
            <a:r>
              <a:rPr lang="en-US" baseline="-25000">
                <a:solidFill>
                  <a:srgbClr val="00000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: </a:t>
            </a:r>
            <a:r>
              <a:rPr lang="en-US" baseline="-25000" err="1">
                <a:solidFill>
                  <a:srgbClr val="00000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Hagstofa</a:t>
            </a:r>
            <a:r>
              <a:rPr lang="en-US" baseline="-25000">
                <a:solidFill>
                  <a:srgbClr val="00000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</a:t>
            </a:r>
            <a:r>
              <a:rPr lang="en-US" baseline="-25000" err="1">
                <a:solidFill>
                  <a:srgbClr val="00000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íslands</a:t>
            </a:r>
            <a:endParaRPr lang="is-IS" baseline="-25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44D45D-74EC-4526-539B-F04879A71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672" y="1888551"/>
            <a:ext cx="8086763" cy="378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630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05CD23-3B92-D5E4-66DF-32530ADE8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s-IS"/>
              <a:t>03. Starfsmatskerfið SAMSTARF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1D80E7-9796-B7D2-67D2-6456387E7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414" y="1134083"/>
            <a:ext cx="3784516" cy="342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775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482DB-8F60-2423-9630-1378F210C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Starfsmatskerfið SAMSTARF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EFEF7-90E2-0E38-AF03-3DF420494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9973" y="1825625"/>
            <a:ext cx="7419110" cy="4351338"/>
          </a:xfrm>
        </p:spPr>
        <p:txBody>
          <a:bodyPr/>
          <a:lstStyle/>
          <a:p>
            <a:pPr marL="0" indent="0">
              <a:buNone/>
            </a:pPr>
            <a:r>
              <a:rPr lang="is-IS" dirty="0"/>
              <a:t>Samið í kjarasamningi um að grunnlaunasetning byggi á mati á störfum eftir starfsmatskerfinu SAMSTARF.</a:t>
            </a:r>
          </a:p>
          <a:p>
            <a:endParaRPr lang="is-IS" dirty="0"/>
          </a:p>
          <a:p>
            <a:pPr marL="0" indent="0">
              <a:buNone/>
            </a:pPr>
            <a:r>
              <a:rPr lang="is-IS" dirty="0"/>
              <a:t>Innleitt upp úr síðustu aldamótum hjá Sambandinu og Reykjavíkurborg. </a:t>
            </a: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1674345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B82F3-9AEF-E081-6BF3-810E34637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87CB7-CA1B-FD22-E34E-986A66246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SAMSTARF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C3FB6-E3B6-1744-75E7-0A5ACCBAD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4 yfirþættir - 13 undirþættir.</a:t>
            </a:r>
          </a:p>
          <a:p>
            <a:r>
              <a:rPr lang="is-IS" dirty="0"/>
              <a:t>Hverjum þætti er skipt niður í fimm til átta þrep.</a:t>
            </a:r>
          </a:p>
          <a:p>
            <a:r>
              <a:rPr lang="is-IS" dirty="0"/>
              <a:t>Alls eru 77 þrep í kerfinu.</a:t>
            </a:r>
          </a:p>
          <a:p>
            <a:r>
              <a:rPr lang="is-IS" dirty="0"/>
              <a:t>Þrepum er ætlað að aðgreina milli mismunandi krafna sem gerðar eru í starfi á tilteknum þætti.</a:t>
            </a:r>
          </a:p>
          <a:p>
            <a:r>
              <a:rPr lang="is-IS" dirty="0"/>
              <a:t>Hver þáttur og þrep gefur tiltekinn stigafjölda.</a:t>
            </a:r>
          </a:p>
          <a:p>
            <a:r>
              <a:rPr lang="is-IS" dirty="0"/>
              <a:t>Heildarstigafjöldi úr starfsmati eru samanlögð stig allra þátta.</a:t>
            </a:r>
          </a:p>
          <a:p>
            <a:r>
              <a:rPr lang="is-IS" dirty="0"/>
              <a:t>Heildarstigafjöldi gefur launaflokk með tengireglu við launatöflu.</a:t>
            </a: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585837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FA2470-2B63-50ED-2609-968670EB9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Starfsmatskerfið SAMSTARF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4B70C1-EC99-DA11-7028-4F30AFB3AC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151" t="51034" r="50724" b="-331"/>
          <a:stretch/>
        </p:blipFill>
        <p:spPr>
          <a:xfrm>
            <a:off x="-617840" y="978908"/>
            <a:ext cx="12184999" cy="66577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33DCEA9-8634-C45A-27C5-B2491BECD67C}"/>
              </a:ext>
            </a:extLst>
          </p:cNvPr>
          <p:cNvSpPr txBox="1"/>
          <p:nvPr/>
        </p:nvSpPr>
        <p:spPr>
          <a:xfrm>
            <a:off x="2024742" y="5344545"/>
            <a:ext cx="84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>
                <a:solidFill>
                  <a:srgbClr val="71206F"/>
                </a:solidFill>
              </a:rPr>
              <a:t>38,4%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079383-296F-D0BF-2D0A-2DCA5E782D26}"/>
              </a:ext>
            </a:extLst>
          </p:cNvPr>
          <p:cNvSpPr txBox="1"/>
          <p:nvPr/>
        </p:nvSpPr>
        <p:spPr>
          <a:xfrm>
            <a:off x="4838699" y="5344545"/>
            <a:ext cx="84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>
                <a:solidFill>
                  <a:srgbClr val="71206F"/>
                </a:solidFill>
              </a:rPr>
              <a:t>25,4%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CD6654-BECA-3926-FFD6-CE81962B8D1A}"/>
              </a:ext>
            </a:extLst>
          </p:cNvPr>
          <p:cNvSpPr txBox="1"/>
          <p:nvPr/>
        </p:nvSpPr>
        <p:spPr>
          <a:xfrm>
            <a:off x="7960720" y="5359751"/>
            <a:ext cx="84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>
                <a:solidFill>
                  <a:srgbClr val="71206F"/>
                </a:solidFill>
              </a:rPr>
              <a:t>31,2%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AFF403-F382-CB3B-EB17-5175E4BC45F5}"/>
              </a:ext>
            </a:extLst>
          </p:cNvPr>
          <p:cNvSpPr txBox="1"/>
          <p:nvPr/>
        </p:nvSpPr>
        <p:spPr>
          <a:xfrm>
            <a:off x="10167258" y="5359751"/>
            <a:ext cx="84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>
                <a:solidFill>
                  <a:srgbClr val="71206F"/>
                </a:solidFill>
              </a:rPr>
              <a:t>5%</a:t>
            </a:r>
          </a:p>
        </p:txBody>
      </p:sp>
    </p:spTree>
    <p:extLst>
      <p:ext uri="{BB962C8B-B14F-4D97-AF65-F5344CB8AC3E}">
        <p14:creationId xmlns:p14="http://schemas.microsoft.com/office/powerpoint/2010/main" val="2741224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59C53-0072-1E3B-9850-365E282BC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5 ára endurskoðun </a:t>
            </a:r>
            <a:br>
              <a:rPr lang="is-IS" dirty="0"/>
            </a:br>
            <a:r>
              <a:rPr lang="is-IS" dirty="0"/>
              <a:t>útgefinna starfa </a:t>
            </a:r>
          </a:p>
        </p:txBody>
      </p:sp>
    </p:spTree>
    <p:extLst>
      <p:ext uri="{BB962C8B-B14F-4D97-AF65-F5344CB8AC3E}">
        <p14:creationId xmlns:p14="http://schemas.microsoft.com/office/powerpoint/2010/main" val="663553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830DC75-F244-8E29-8ECF-FB5C21C3C77C}"/>
              </a:ext>
            </a:extLst>
          </p:cNvPr>
          <p:cNvSpPr/>
          <p:nvPr/>
        </p:nvSpPr>
        <p:spPr>
          <a:xfrm>
            <a:off x="-1" y="1735931"/>
            <a:ext cx="12192001" cy="5425969"/>
          </a:xfrm>
          <a:prstGeom prst="rect">
            <a:avLst/>
          </a:prstGeom>
          <a:solidFill>
            <a:srgbClr val="712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5983CBA8-8AEF-0BED-7CCD-7D7175CA3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5 ára endurskoðun útgefinna starfa </a:t>
            </a:r>
            <a:br>
              <a:rPr lang="is-IS" dirty="0"/>
            </a:br>
            <a:endParaRPr lang="en-I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178511C-9FC5-18C4-8B1F-2983EDBBBB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7194" y="2202873"/>
            <a:ext cx="10285520" cy="465512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 err="1">
                <a:solidFill>
                  <a:srgbClr val="FFFEF5"/>
                </a:solidFill>
              </a:rPr>
              <a:t>Endurskoðun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starfa</a:t>
            </a:r>
            <a:r>
              <a:rPr lang="en-GB" dirty="0">
                <a:solidFill>
                  <a:srgbClr val="FFFEF5"/>
                </a:solidFill>
              </a:rPr>
              <a:t> er </a:t>
            </a:r>
            <a:r>
              <a:rPr lang="en-GB" dirty="0" err="1">
                <a:solidFill>
                  <a:srgbClr val="FFFEF5"/>
                </a:solidFill>
              </a:rPr>
              <a:t>gerð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samkvæmt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reglum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Framkvæmdarnefndar</a:t>
            </a:r>
            <a:r>
              <a:rPr lang="en-GB" dirty="0">
                <a:solidFill>
                  <a:srgbClr val="FFFEF5"/>
                </a:solidFill>
              </a:rPr>
              <a:t>. 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>
              <a:solidFill>
                <a:srgbClr val="FFFEF5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dirty="0" err="1">
                <a:solidFill>
                  <a:srgbClr val="FFFEF5"/>
                </a:solidFill>
              </a:rPr>
              <a:t>Haustið</a:t>
            </a:r>
            <a:r>
              <a:rPr lang="en-GB" dirty="0">
                <a:solidFill>
                  <a:srgbClr val="FFFEF5"/>
                </a:solidFill>
              </a:rPr>
              <a:t> 2020 </a:t>
            </a:r>
            <a:r>
              <a:rPr lang="en-GB" dirty="0" err="1">
                <a:solidFill>
                  <a:srgbClr val="FFFEF5"/>
                </a:solidFill>
              </a:rPr>
              <a:t>sendi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Verkefnastofa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starfsmats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tölvupóst</a:t>
            </a:r>
            <a:r>
              <a:rPr lang="en-GB" dirty="0">
                <a:solidFill>
                  <a:srgbClr val="FFFEF5"/>
                </a:solidFill>
              </a:rPr>
              <a:t> á </a:t>
            </a:r>
            <a:r>
              <a:rPr lang="en-GB" dirty="0" err="1">
                <a:solidFill>
                  <a:srgbClr val="FFFEF5"/>
                </a:solidFill>
              </a:rPr>
              <a:t>sveitarfélög</a:t>
            </a:r>
            <a:r>
              <a:rPr lang="en-GB" dirty="0">
                <a:solidFill>
                  <a:srgbClr val="FFFEF5"/>
                </a:solidFill>
              </a:rPr>
              <a:t> og </a:t>
            </a:r>
            <a:r>
              <a:rPr lang="en-GB" dirty="0" err="1">
                <a:solidFill>
                  <a:srgbClr val="FFFEF5"/>
                </a:solidFill>
              </a:rPr>
              <a:t>óskaði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eftir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upplýsingum</a:t>
            </a:r>
            <a:r>
              <a:rPr lang="en-GB" dirty="0">
                <a:solidFill>
                  <a:srgbClr val="FFFEF5"/>
                </a:solidFill>
              </a:rPr>
              <a:t> um </a:t>
            </a:r>
            <a:r>
              <a:rPr lang="en-GB" b="1" dirty="0" err="1">
                <a:solidFill>
                  <a:srgbClr val="FFFEF5"/>
                </a:solidFill>
              </a:rPr>
              <a:t>starfsheitanotkun</a:t>
            </a:r>
            <a:r>
              <a:rPr lang="en-GB" dirty="0">
                <a:solidFill>
                  <a:srgbClr val="FFFEF5"/>
                </a:solidFill>
              </a:rPr>
              <a:t> og </a:t>
            </a:r>
            <a:r>
              <a:rPr lang="en-GB" b="1" dirty="0" err="1">
                <a:solidFill>
                  <a:srgbClr val="FFFEF5"/>
                </a:solidFill>
              </a:rPr>
              <a:t>starfslýsingum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fyrir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útgefin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starfsheiti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sem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sveitarfélag</a:t>
            </a:r>
            <a:r>
              <a:rPr lang="en-GB" dirty="0">
                <a:solidFill>
                  <a:srgbClr val="FFFEF5"/>
                </a:solidFill>
              </a:rPr>
              <a:t> var </a:t>
            </a:r>
            <a:r>
              <a:rPr lang="en-GB" dirty="0" err="1">
                <a:solidFill>
                  <a:srgbClr val="FFFEF5"/>
                </a:solidFill>
              </a:rPr>
              <a:t>að</a:t>
            </a:r>
            <a:r>
              <a:rPr lang="en-GB" dirty="0">
                <a:solidFill>
                  <a:srgbClr val="FFFEF5"/>
                </a:solidFill>
              </a:rPr>
              <a:t> nota. 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>
              <a:solidFill>
                <a:srgbClr val="FFFEF5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dirty="0" err="1">
                <a:solidFill>
                  <a:srgbClr val="FFFEF5"/>
                </a:solidFill>
              </a:rPr>
              <a:t>Verkefnastofa</a:t>
            </a:r>
            <a:r>
              <a:rPr lang="en-GB" dirty="0">
                <a:solidFill>
                  <a:srgbClr val="FFFEF5"/>
                </a:solidFill>
              </a:rPr>
              <a:t> var í </a:t>
            </a:r>
            <a:r>
              <a:rPr lang="en-GB" dirty="0" err="1">
                <a:solidFill>
                  <a:srgbClr val="FFFEF5"/>
                </a:solidFill>
              </a:rPr>
              <a:t>samskiptum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við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sveitarfélög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vegna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verkefnisins</a:t>
            </a:r>
            <a:r>
              <a:rPr lang="en-GB" dirty="0">
                <a:solidFill>
                  <a:srgbClr val="FFFEF5"/>
                </a:solidFill>
              </a:rPr>
              <a:t>, </a:t>
            </a:r>
            <a:r>
              <a:rPr lang="en-GB" dirty="0" err="1">
                <a:solidFill>
                  <a:srgbClr val="FFFEF5"/>
                </a:solidFill>
              </a:rPr>
              <a:t>að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stærstum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hluta</a:t>
            </a:r>
            <a:r>
              <a:rPr lang="en-GB" dirty="0">
                <a:solidFill>
                  <a:srgbClr val="FFFEF5"/>
                </a:solidFill>
              </a:rPr>
              <a:t> var </a:t>
            </a:r>
            <a:r>
              <a:rPr lang="en-GB" dirty="0" err="1">
                <a:solidFill>
                  <a:srgbClr val="FFFEF5"/>
                </a:solidFill>
              </a:rPr>
              <a:t>verið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að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óska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eftir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starfslýsingum</a:t>
            </a:r>
            <a:r>
              <a:rPr lang="en-GB" dirty="0">
                <a:solidFill>
                  <a:srgbClr val="FFFEF5"/>
                </a:solidFill>
              </a:rPr>
              <a:t>. 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>
              <a:solidFill>
                <a:srgbClr val="FFFE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730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B1E28-F62F-5A46-38C7-027C6A1F3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40DE1DB-4369-CDE2-1705-0A1A001A0741}"/>
              </a:ext>
            </a:extLst>
          </p:cNvPr>
          <p:cNvSpPr/>
          <p:nvPr/>
        </p:nvSpPr>
        <p:spPr>
          <a:xfrm>
            <a:off x="-1" y="1746404"/>
            <a:ext cx="12388646" cy="5415496"/>
          </a:xfrm>
          <a:prstGeom prst="rect">
            <a:avLst/>
          </a:prstGeom>
          <a:solidFill>
            <a:srgbClr val="712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5D3DEFEF-F68B-B323-BFE6-388E4514C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5 ára endurskoðun útgefinna starfa </a:t>
            </a:r>
            <a:br>
              <a:rPr lang="is-IS" dirty="0"/>
            </a:br>
            <a:endParaRPr lang="en-I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460FCAE-5E94-A552-2BCA-F5F39736F8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7194" y="2202873"/>
            <a:ext cx="10285520" cy="465512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 err="1">
                <a:solidFill>
                  <a:srgbClr val="FFFEF5"/>
                </a:solidFill>
              </a:rPr>
              <a:t>Þegar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gagnaöflun</a:t>
            </a:r>
            <a:r>
              <a:rPr lang="en-GB" dirty="0">
                <a:solidFill>
                  <a:srgbClr val="FFFEF5"/>
                </a:solidFill>
              </a:rPr>
              <a:t> var </a:t>
            </a:r>
            <a:r>
              <a:rPr lang="en-GB" dirty="0" err="1">
                <a:solidFill>
                  <a:srgbClr val="FFFEF5"/>
                </a:solidFill>
              </a:rPr>
              <a:t>orðin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tæmandi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vann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Verkefnastofa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úr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gögnunum</a:t>
            </a:r>
            <a:r>
              <a:rPr lang="en-GB" dirty="0">
                <a:solidFill>
                  <a:srgbClr val="FFFEF5"/>
                </a:solidFill>
              </a:rPr>
              <a:t>. </a:t>
            </a:r>
            <a:r>
              <a:rPr lang="en-GB" dirty="0" err="1">
                <a:solidFill>
                  <a:srgbClr val="FFFEF5"/>
                </a:solidFill>
              </a:rPr>
              <a:t>Skoðaðar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voru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starfsmöt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starfanna</a:t>
            </a:r>
            <a:r>
              <a:rPr lang="en-GB" dirty="0">
                <a:solidFill>
                  <a:srgbClr val="FFFEF5"/>
                </a:solidFill>
              </a:rPr>
              <a:t> og </a:t>
            </a:r>
            <a:r>
              <a:rPr lang="en-GB" dirty="0" err="1">
                <a:solidFill>
                  <a:srgbClr val="FFFEF5"/>
                </a:solidFill>
              </a:rPr>
              <a:t>stuttu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starfaskilgreiningarnar</a:t>
            </a:r>
            <a:r>
              <a:rPr lang="en-GB" dirty="0">
                <a:solidFill>
                  <a:srgbClr val="FFFEF5"/>
                </a:solidFill>
              </a:rPr>
              <a:t>. 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>
              <a:solidFill>
                <a:srgbClr val="FFFEF5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dirty="0" err="1">
                <a:solidFill>
                  <a:srgbClr val="FFFEF5"/>
                </a:solidFill>
              </a:rPr>
              <a:t>Verkefnastofa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kom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með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breytingartillögur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þegar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það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átti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við</a:t>
            </a:r>
            <a:r>
              <a:rPr lang="en-GB" dirty="0">
                <a:solidFill>
                  <a:srgbClr val="FFFEF5"/>
                </a:solidFill>
              </a:rPr>
              <a:t>, </a:t>
            </a:r>
            <a:r>
              <a:rPr lang="en-GB" dirty="0" err="1">
                <a:solidFill>
                  <a:srgbClr val="FFFEF5"/>
                </a:solidFill>
              </a:rPr>
              <a:t>sameinaði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starfsheiti</a:t>
            </a:r>
            <a:r>
              <a:rPr lang="en-GB" dirty="0">
                <a:solidFill>
                  <a:srgbClr val="FFFEF5"/>
                </a:solidFill>
              </a:rPr>
              <a:t> og </a:t>
            </a:r>
            <a:r>
              <a:rPr lang="en-GB" dirty="0" err="1">
                <a:solidFill>
                  <a:srgbClr val="FFFEF5"/>
                </a:solidFill>
              </a:rPr>
              <a:t>tók</a:t>
            </a:r>
            <a:r>
              <a:rPr lang="en-GB" dirty="0">
                <a:solidFill>
                  <a:srgbClr val="FFFEF5"/>
                </a:solidFill>
              </a:rPr>
              <a:t> út </a:t>
            </a:r>
            <a:r>
              <a:rPr lang="en-GB" dirty="0" err="1">
                <a:solidFill>
                  <a:srgbClr val="FFFEF5"/>
                </a:solidFill>
              </a:rPr>
              <a:t>þau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starfsheiti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sem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ekkert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sveitarfélag</a:t>
            </a:r>
            <a:r>
              <a:rPr lang="en-GB" dirty="0">
                <a:solidFill>
                  <a:srgbClr val="FFFEF5"/>
                </a:solidFill>
              </a:rPr>
              <a:t> var </a:t>
            </a:r>
            <a:r>
              <a:rPr lang="en-GB" dirty="0" err="1">
                <a:solidFill>
                  <a:srgbClr val="FFFEF5"/>
                </a:solidFill>
              </a:rPr>
              <a:t>að</a:t>
            </a:r>
            <a:r>
              <a:rPr lang="en-GB" dirty="0">
                <a:solidFill>
                  <a:srgbClr val="FFFEF5"/>
                </a:solidFill>
              </a:rPr>
              <a:t> nota </a:t>
            </a:r>
            <a:r>
              <a:rPr lang="en-GB" dirty="0" err="1">
                <a:solidFill>
                  <a:srgbClr val="FFFEF5"/>
                </a:solidFill>
              </a:rPr>
              <a:t>samkvæmt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upplýsingum</a:t>
            </a:r>
            <a:r>
              <a:rPr lang="en-GB" dirty="0">
                <a:solidFill>
                  <a:srgbClr val="FFFEF5"/>
                </a:solidFill>
              </a:rPr>
              <a:t>. </a:t>
            </a:r>
            <a:r>
              <a:rPr lang="en-GB" dirty="0" err="1">
                <a:solidFill>
                  <a:srgbClr val="FFFEF5"/>
                </a:solidFill>
              </a:rPr>
              <a:t>Einhver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starfsheiti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breyttust</a:t>
            </a:r>
            <a:r>
              <a:rPr lang="en-GB" dirty="0">
                <a:solidFill>
                  <a:srgbClr val="FFFEF5"/>
                </a:solidFill>
              </a:rPr>
              <a:t>. 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>
              <a:solidFill>
                <a:srgbClr val="FFFEF5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dirty="0" err="1">
                <a:solidFill>
                  <a:srgbClr val="FFFEF5"/>
                </a:solidFill>
              </a:rPr>
              <a:t>Heimasíða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starfsmats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tók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breytingum</a:t>
            </a:r>
            <a:r>
              <a:rPr lang="en-GB" dirty="0">
                <a:solidFill>
                  <a:srgbClr val="FFFEF5"/>
                </a:solidFill>
              </a:rPr>
              <a:t>. 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>
              <a:solidFill>
                <a:srgbClr val="FFFE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187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8B798-9487-BFC8-3F14-E5B00EBC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4686759-B645-98DC-D3E1-C0500BAB7062}"/>
              </a:ext>
            </a:extLst>
          </p:cNvPr>
          <p:cNvSpPr/>
          <p:nvPr/>
        </p:nvSpPr>
        <p:spPr>
          <a:xfrm>
            <a:off x="-1" y="1746404"/>
            <a:ext cx="12388646" cy="5415496"/>
          </a:xfrm>
          <a:prstGeom prst="rect">
            <a:avLst/>
          </a:prstGeom>
          <a:solidFill>
            <a:srgbClr val="712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8E28C8AD-CFE6-5E10-0923-2BE3328C3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5 ára endurskoðun útgefinna starfa </a:t>
            </a:r>
            <a:br>
              <a:rPr lang="is-IS" dirty="0"/>
            </a:br>
            <a:endParaRPr lang="en-I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1D2EB52-F7E1-A916-7907-AB4434CC8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7194" y="2202873"/>
            <a:ext cx="10285520" cy="465512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 err="1">
                <a:solidFill>
                  <a:srgbClr val="FFFEF5"/>
                </a:solidFill>
              </a:rPr>
              <a:t>Allar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tillögur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Verkefnastofu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starfsmats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voru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lagðar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fyrir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framkvæmdarnefnd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starfsmats</a:t>
            </a:r>
            <a:r>
              <a:rPr lang="en-GB" dirty="0">
                <a:solidFill>
                  <a:srgbClr val="FFFEF5"/>
                </a:solidFill>
              </a:rPr>
              <a:t>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solidFill>
                  <a:srgbClr val="FFFEF5"/>
                </a:solidFill>
              </a:rPr>
              <a:t>18 </a:t>
            </a:r>
            <a:r>
              <a:rPr lang="en-GB" dirty="0" err="1">
                <a:solidFill>
                  <a:srgbClr val="FFFEF5"/>
                </a:solidFill>
              </a:rPr>
              <a:t>vinnufundir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voru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haldnir</a:t>
            </a:r>
            <a:r>
              <a:rPr lang="en-GB" dirty="0">
                <a:solidFill>
                  <a:srgbClr val="FFFEF5"/>
                </a:solidFill>
              </a:rPr>
              <a:t> á </a:t>
            </a:r>
            <a:r>
              <a:rPr lang="en-GB" dirty="0" err="1">
                <a:solidFill>
                  <a:srgbClr val="FFFEF5"/>
                </a:solidFill>
              </a:rPr>
              <a:t>tímabilinu</a:t>
            </a:r>
            <a:r>
              <a:rPr lang="en-GB" dirty="0">
                <a:solidFill>
                  <a:srgbClr val="FFFEF5"/>
                </a:solidFill>
              </a:rPr>
              <a:t> 2021-2023.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 err="1">
                <a:solidFill>
                  <a:srgbClr val="FFFEF5"/>
                </a:solidFill>
              </a:rPr>
              <a:t>Framkvæmdarnefnd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hélt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sína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hefðbundnu</a:t>
            </a:r>
            <a:r>
              <a:rPr lang="en-GB" dirty="0">
                <a:solidFill>
                  <a:srgbClr val="FFFEF5"/>
                </a:solidFill>
              </a:rPr>
              <a:t> fundi á </a:t>
            </a:r>
            <a:r>
              <a:rPr lang="en-GB" dirty="0" err="1">
                <a:solidFill>
                  <a:srgbClr val="FFFEF5"/>
                </a:solidFill>
              </a:rPr>
              <a:t>þessu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tímabili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og</a:t>
            </a:r>
            <a:r>
              <a:rPr lang="en-GB" dirty="0">
                <a:solidFill>
                  <a:srgbClr val="FFFEF5"/>
                </a:solidFill>
              </a:rPr>
              <a:t> var </a:t>
            </a:r>
            <a:r>
              <a:rPr lang="en-GB" dirty="0" err="1">
                <a:solidFill>
                  <a:srgbClr val="FFFEF5"/>
                </a:solidFill>
              </a:rPr>
              <a:t>verkefnið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einnig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rætt</a:t>
            </a:r>
            <a:r>
              <a:rPr lang="en-GB" dirty="0">
                <a:solidFill>
                  <a:srgbClr val="FFFEF5"/>
                </a:solidFill>
              </a:rPr>
              <a:t> á </a:t>
            </a:r>
            <a:r>
              <a:rPr lang="en-GB" dirty="0" err="1">
                <a:solidFill>
                  <a:srgbClr val="FFFEF5"/>
                </a:solidFill>
              </a:rPr>
              <a:t>þeim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vettvangi</a:t>
            </a:r>
            <a:r>
              <a:rPr lang="en-GB" dirty="0">
                <a:solidFill>
                  <a:srgbClr val="FFFEF5"/>
                </a:solidFill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solidFill>
                  <a:srgbClr val="FFFEF5"/>
                </a:solidFill>
              </a:rPr>
              <a:t>Á </a:t>
            </a:r>
            <a:r>
              <a:rPr lang="en-GB" dirty="0" err="1">
                <a:solidFill>
                  <a:srgbClr val="FFFEF5"/>
                </a:solidFill>
              </a:rPr>
              <a:t>vinnufundum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gátu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allir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fulltrúar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rætt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tillögurnar</a:t>
            </a:r>
            <a:r>
              <a:rPr lang="en-GB" dirty="0">
                <a:solidFill>
                  <a:srgbClr val="FFFEF5"/>
                </a:solidFill>
              </a:rPr>
              <a:t>, </a:t>
            </a:r>
            <a:r>
              <a:rPr lang="en-GB" dirty="0" err="1">
                <a:solidFill>
                  <a:srgbClr val="FFFEF5"/>
                </a:solidFill>
              </a:rPr>
              <a:t>komið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með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athugasemdir</a:t>
            </a:r>
            <a:r>
              <a:rPr lang="en-GB" dirty="0">
                <a:solidFill>
                  <a:srgbClr val="FFFEF5"/>
                </a:solidFill>
              </a:rPr>
              <a:t> og </a:t>
            </a:r>
            <a:r>
              <a:rPr lang="en-GB" dirty="0" err="1">
                <a:solidFill>
                  <a:srgbClr val="FFFEF5"/>
                </a:solidFill>
              </a:rPr>
              <a:t>óska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eftir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að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ákveðin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atriði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yrðu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skoðuð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betur</a:t>
            </a:r>
            <a:r>
              <a:rPr lang="en-GB" dirty="0">
                <a:solidFill>
                  <a:srgbClr val="FFFEF5"/>
                </a:solidFill>
              </a:rPr>
              <a:t>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 err="1">
                <a:solidFill>
                  <a:srgbClr val="FFFEF5"/>
                </a:solidFill>
              </a:rPr>
              <a:t>Einróma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samþykkt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nefndarfólks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þarf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til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svo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tillaga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sé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samþykkt</a:t>
            </a:r>
            <a:r>
              <a:rPr lang="en-GB" dirty="0">
                <a:solidFill>
                  <a:srgbClr val="FFFEF5"/>
                </a:solidFill>
              </a:rPr>
              <a:t>.            </a:t>
            </a:r>
            <a:r>
              <a:rPr lang="en-GB" dirty="0" err="1">
                <a:solidFill>
                  <a:srgbClr val="FFFEF5"/>
                </a:solidFill>
              </a:rPr>
              <a:t>Það</a:t>
            </a:r>
            <a:r>
              <a:rPr lang="en-GB" dirty="0">
                <a:solidFill>
                  <a:srgbClr val="FFFEF5"/>
                </a:solidFill>
              </a:rPr>
              <a:t> á </a:t>
            </a:r>
            <a:r>
              <a:rPr lang="en-GB" dirty="0" err="1">
                <a:solidFill>
                  <a:srgbClr val="FFFEF5"/>
                </a:solidFill>
              </a:rPr>
              <a:t>við</a:t>
            </a:r>
            <a:r>
              <a:rPr lang="en-GB" dirty="0">
                <a:solidFill>
                  <a:srgbClr val="FFFEF5"/>
                </a:solidFill>
              </a:rPr>
              <a:t> um </a:t>
            </a:r>
            <a:r>
              <a:rPr lang="en-GB" dirty="0" err="1">
                <a:solidFill>
                  <a:srgbClr val="FFFEF5"/>
                </a:solidFill>
              </a:rPr>
              <a:t>allar</a:t>
            </a:r>
            <a:r>
              <a:rPr lang="en-GB" dirty="0">
                <a:solidFill>
                  <a:srgbClr val="FFFEF5"/>
                </a:solidFill>
              </a:rPr>
              <a:t> </a:t>
            </a:r>
            <a:r>
              <a:rPr lang="en-GB" dirty="0" err="1">
                <a:solidFill>
                  <a:srgbClr val="FFFEF5"/>
                </a:solidFill>
              </a:rPr>
              <a:t>breytingar</a:t>
            </a:r>
            <a:r>
              <a:rPr lang="en-GB" dirty="0">
                <a:solidFill>
                  <a:srgbClr val="FFFEF5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56923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1C3F2-A02C-EDDF-F10F-3FEF090B8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Niðurstöður úr 5 ára endurskoðun útgefinna starfa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B870F-FD90-297F-78B1-CE257846E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s-IS" dirty="0"/>
              <a:t>Niðurstöðurnar voru sendar á aðila og heimasíða starfsmats uppfærð. </a:t>
            </a:r>
          </a:p>
          <a:p>
            <a:endParaRPr lang="is-IS" dirty="0"/>
          </a:p>
          <a:p>
            <a:pPr marL="0" indent="0">
              <a:buNone/>
            </a:pPr>
            <a:r>
              <a:rPr lang="is-IS" dirty="0"/>
              <a:t>Þau störf sem Framkvæmdarnefnd á eftir að samþykkja eru; </a:t>
            </a:r>
          </a:p>
          <a:p>
            <a:r>
              <a:rPr lang="is-IS" dirty="0"/>
              <a:t>Störf félagsliða. </a:t>
            </a:r>
          </a:p>
          <a:p>
            <a:r>
              <a:rPr lang="is-IS" dirty="0"/>
              <a:t>Störf innan veitna. </a:t>
            </a:r>
          </a:p>
          <a:p>
            <a:pPr marL="0" indent="0">
              <a:buNone/>
            </a:pPr>
            <a:r>
              <a:rPr lang="is-IS" dirty="0"/>
              <a:t>Tillögur vegna þessara starfa eru komnar inn í Framkvæmdarnefnd. </a:t>
            </a:r>
          </a:p>
        </p:txBody>
      </p:sp>
    </p:spTree>
    <p:extLst>
      <p:ext uri="{BB962C8B-B14F-4D97-AF65-F5344CB8AC3E}">
        <p14:creationId xmlns:p14="http://schemas.microsoft.com/office/powerpoint/2010/main" val="10886364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AB3E4-AEE5-5393-C229-B5FDFA61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s-IS" dirty="0"/>
              <a:t>Staðbundin störf sem þarf að endurskoða </a:t>
            </a:r>
          </a:p>
        </p:txBody>
      </p:sp>
    </p:spTree>
    <p:extLst>
      <p:ext uri="{BB962C8B-B14F-4D97-AF65-F5344CB8AC3E}">
        <p14:creationId xmlns:p14="http://schemas.microsoft.com/office/powerpoint/2010/main" val="287865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9E8C8-6703-7A5F-52B3-5DDADB6EC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3D21C5C-B815-7D08-3F7B-AC965CEAD652}"/>
              </a:ext>
            </a:extLst>
          </p:cNvPr>
          <p:cNvSpPr/>
          <p:nvPr/>
        </p:nvSpPr>
        <p:spPr>
          <a:xfrm>
            <a:off x="-1" y="1735931"/>
            <a:ext cx="12192001" cy="5425969"/>
          </a:xfrm>
          <a:prstGeom prst="rect">
            <a:avLst/>
          </a:prstGeom>
          <a:solidFill>
            <a:srgbClr val="712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DB3311C7-5383-7972-A188-E5935934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Staðbundin störf á 5 ára endurskoðun </a:t>
            </a:r>
            <a:br>
              <a:rPr lang="is-IS" dirty="0"/>
            </a:br>
            <a:endParaRPr lang="en-I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0E602FD-06E5-EFD8-29F8-16E3FE146C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7194" y="2202873"/>
            <a:ext cx="10285520" cy="465512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is-IS" sz="2400" kern="100" dirty="0">
                <a:solidFill>
                  <a:srgbClr val="FFFEF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Sveitarfélög eru beðin um að skoða staðbundin starfsheiti hjá sér, sérstaklega þau staðbundnu störf sem ekki hafa fengið mat eða endurmat síðastliðin 5 ár. </a:t>
            </a:r>
          </a:p>
          <a:p>
            <a:pPr marL="0" indent="0">
              <a:lnSpc>
                <a:spcPct val="100000"/>
              </a:lnSpc>
              <a:buNone/>
            </a:pPr>
            <a:endParaRPr lang="is-IS" sz="2400" kern="100" dirty="0">
              <a:solidFill>
                <a:srgbClr val="FFFEF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is-IS" sz="2400" kern="100" dirty="0">
                <a:solidFill>
                  <a:srgbClr val="FFFEF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Skoða þarf hvort útgefin störf, eftir 5 ára endurskoðun, eigi betur við frekar en staðbundnar niðurstöður. </a:t>
            </a:r>
          </a:p>
          <a:p>
            <a:pPr marL="0" indent="0">
              <a:lnSpc>
                <a:spcPct val="100000"/>
              </a:lnSpc>
              <a:buNone/>
            </a:pPr>
            <a:endParaRPr lang="is-IS" sz="2400" kern="100" dirty="0">
              <a:solidFill>
                <a:srgbClr val="FFFEF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is-IS" sz="2400" kern="100" dirty="0">
                <a:solidFill>
                  <a:srgbClr val="FFFEF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Skoða þarf að staðbundnu starfsmötin eiga ekki að vera lægri en útgefnu störfin. Ef í ljós kemur að staðbundið starf er lægra en útgefið starf þá ætti að nota útgefna starfsmatið. 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400" dirty="0">
              <a:solidFill>
                <a:srgbClr val="FFFEF5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2400" dirty="0">
                <a:solidFill>
                  <a:srgbClr val="FFFEF5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99503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17FD6-B144-EBA4-A55E-517DE8FF4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Dæmi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2453F35-5769-B302-D687-1FFE096F30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85843" y="2675154"/>
            <a:ext cx="9214134" cy="263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8680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1DF0-FB40-EFED-CB73-1363651EB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5A34BF2-FE76-432D-F022-CD0D5C29A7ED}"/>
              </a:ext>
            </a:extLst>
          </p:cNvPr>
          <p:cNvSpPr/>
          <p:nvPr/>
        </p:nvSpPr>
        <p:spPr>
          <a:xfrm>
            <a:off x="-1" y="1735931"/>
            <a:ext cx="12192001" cy="5425969"/>
          </a:xfrm>
          <a:prstGeom prst="rect">
            <a:avLst/>
          </a:prstGeom>
          <a:solidFill>
            <a:srgbClr val="712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6D471914-C895-D7FF-FA0D-FE3EC75D8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Staðbundin störf á 5 ára endurskoðun </a:t>
            </a:r>
            <a:br>
              <a:rPr lang="is-IS" dirty="0"/>
            </a:br>
            <a:endParaRPr lang="en-I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11D3D92-7944-5B1B-3F44-D4263A3DAD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7194" y="2202873"/>
            <a:ext cx="10285520" cy="465512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is-IS" sz="2400" kern="100" dirty="0">
                <a:solidFill>
                  <a:srgbClr val="FFFEF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 sveitarfélög eru í vafa um röðun starfs má alltaf senda fyrirspurn með </a:t>
            </a:r>
            <a:r>
              <a:rPr lang="is-IS" sz="2400" b="1" kern="100" dirty="0">
                <a:solidFill>
                  <a:srgbClr val="FFFEF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starfslýsingu</a:t>
            </a:r>
            <a:r>
              <a:rPr lang="is-IS" sz="2400" kern="100" dirty="0">
                <a:solidFill>
                  <a:srgbClr val="FFFEF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á Verkefnastofu starfsmats sem leiðbeinir um rétta starfsheitanotkun. </a:t>
            </a:r>
          </a:p>
          <a:p>
            <a:pPr marL="0" indent="0">
              <a:lnSpc>
                <a:spcPct val="100000"/>
              </a:lnSpc>
              <a:buNone/>
            </a:pPr>
            <a:endParaRPr lang="is-IS" sz="2400" kern="100" dirty="0">
              <a:solidFill>
                <a:srgbClr val="FFFEF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is-IS" sz="2400" kern="100" dirty="0">
                <a:solidFill>
                  <a:srgbClr val="FFFEF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 sveitarfélag telur að starfið hafi tekið breytingum og ekkert útgefið starfsheiti á við leiðbeinir Verkefnastofa sveitarfélögum um að senda starfið í endurmat. </a:t>
            </a:r>
          </a:p>
          <a:p>
            <a:pPr marL="0" indent="0">
              <a:lnSpc>
                <a:spcPct val="100000"/>
              </a:lnSpc>
              <a:buNone/>
            </a:pPr>
            <a:endParaRPr lang="is-IS" sz="2400" kern="100" dirty="0">
              <a:solidFill>
                <a:srgbClr val="FFFEF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is-IS" sz="2400" kern="100" dirty="0">
                <a:solidFill>
                  <a:srgbClr val="FFFEF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Endurmatið færi hefðbundna leið </a:t>
            </a:r>
            <a:r>
              <a:rPr lang="is-IS" sz="2400" kern="100">
                <a:solidFill>
                  <a:srgbClr val="FFFEF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 Framkvæmdarnefnd </a:t>
            </a:r>
            <a:r>
              <a:rPr lang="is-IS" sz="2400" kern="100" dirty="0">
                <a:solidFill>
                  <a:srgbClr val="FFFEF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samkvæmt reglum.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dirty="0">
                <a:solidFill>
                  <a:srgbClr val="FFFEF5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6752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4195C8D-36D8-5050-D40C-1CF3A41D3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652155"/>
            <a:ext cx="1735281" cy="104558"/>
          </a:xfrm>
        </p:spPr>
        <p:txBody>
          <a:bodyPr>
            <a:normAutofit fontScale="90000"/>
          </a:bodyPr>
          <a:lstStyle/>
          <a:p>
            <a:endParaRPr lang="en-GB" sz="4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8417C1-8E92-54C8-FF83-202B3908E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0128" y="1875201"/>
            <a:ext cx="4403271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is-IS" sz="1800" dirty="0">
              <a:solidFill>
                <a:srgbClr val="71206F"/>
              </a:solidFill>
            </a:endParaRPr>
          </a:p>
        </p:txBody>
      </p:sp>
      <p:pic>
        <p:nvPicPr>
          <p:cNvPr id="3" name="Picture 2" descr="A diagram of a timeline&#10;&#10;Description automatically generated with medium confidence">
            <a:extLst>
              <a:ext uri="{FF2B5EF4-FFF2-40B4-BE49-F238E27FC236}">
                <a16:creationId xmlns:a16="http://schemas.microsoft.com/office/drawing/2014/main" id="{7338BC67-0564-4D67-E51D-6A6F64305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0690" y="339613"/>
            <a:ext cx="7370619" cy="617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434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3444C-2009-3F6B-8090-6AABF5721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Starfsmat.is</a:t>
            </a:r>
          </a:p>
        </p:txBody>
      </p:sp>
    </p:spTree>
    <p:extLst>
      <p:ext uri="{BB962C8B-B14F-4D97-AF65-F5344CB8AC3E}">
        <p14:creationId xmlns:p14="http://schemas.microsoft.com/office/powerpoint/2010/main" val="30495402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929B43-B917-746F-8345-E947D6BCFA3E}"/>
              </a:ext>
            </a:extLst>
          </p:cNvPr>
          <p:cNvSpPr/>
          <p:nvPr/>
        </p:nvSpPr>
        <p:spPr>
          <a:xfrm>
            <a:off x="0" y="2563318"/>
            <a:ext cx="12192000" cy="3043003"/>
          </a:xfrm>
          <a:prstGeom prst="rect">
            <a:avLst/>
          </a:prstGeom>
          <a:solidFill>
            <a:srgbClr val="712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err="1"/>
              <a:t>Takk</a:t>
            </a:r>
            <a:r>
              <a:rPr lang="en-GB" sz="4000"/>
              <a:t> </a:t>
            </a:r>
            <a:r>
              <a:rPr lang="en-GB" sz="4000" err="1"/>
              <a:t>fyrir</a:t>
            </a:r>
            <a:r>
              <a:rPr lang="en-GB" sz="4000"/>
              <a:t>!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E64159-BB46-A664-A2D0-A5CEA418B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508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2400">
                <a:solidFill>
                  <a:srgbClr val="FFFEF6"/>
                </a:solidFill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400">
              <a:solidFill>
                <a:srgbClr val="FFFEF6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093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Jafnlaunastof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994eca6-075b-457c-8e35-5627e672f82c" xsi:nil="true"/>
    <lcf76f155ced4ddcb4097134ff3c332f xmlns="ba81e7ef-7d72-4fee-9019-e2b399b9de2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F578C5FEA4F14F8262BB09D1067B5B" ma:contentTypeVersion="18" ma:contentTypeDescription="Create a new document." ma:contentTypeScope="" ma:versionID="0ec8e14445e29516d62436884a975027">
  <xsd:schema xmlns:xsd="http://www.w3.org/2001/XMLSchema" xmlns:xs="http://www.w3.org/2001/XMLSchema" xmlns:p="http://schemas.microsoft.com/office/2006/metadata/properties" xmlns:ns2="ba81e7ef-7d72-4fee-9019-e2b399b9de26" xmlns:ns3="f994eca6-075b-457c-8e35-5627e672f82c" targetNamespace="http://schemas.microsoft.com/office/2006/metadata/properties" ma:root="true" ma:fieldsID="414929564c9373643160d328a2c635f9" ns2:_="" ns3:_="">
    <xsd:import namespace="ba81e7ef-7d72-4fee-9019-e2b399b9de26"/>
    <xsd:import namespace="f994eca6-075b-457c-8e35-5627e672f8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81e7ef-7d72-4fee-9019-e2b399b9de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8bccf2e9-d553-4d7b-960b-5c910c3fce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94eca6-075b-457c-8e35-5627e672f82c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a9526435-32c0-4cfc-bdc0-681fbe1d91a5}" ma:internalName="TaxCatchAll" ma:showField="CatchAllData" ma:web="f994eca6-075b-457c-8e35-5627e672f8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1161A82-28EF-42B1-938A-5108DFC47339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f994eca6-075b-457c-8e35-5627e672f82c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ba81e7ef-7d72-4fee-9019-e2b399b9de26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84CEBE5-97C1-4F86-97B9-2965E20203F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774A55-3083-450C-A6D3-76B9A191EC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a81e7ef-7d72-4fee-9019-e2b399b9de26"/>
    <ds:schemaRef ds:uri="f994eca6-075b-457c-8e35-5627e672f8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1046</TotalTime>
  <Words>2325</Words>
  <Application>Microsoft Office PowerPoint</Application>
  <PresentationFormat>Widescreen</PresentationFormat>
  <Paragraphs>231</Paragraphs>
  <Slides>26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Times New Roman</vt:lpstr>
      <vt:lpstr>Office Theme</vt:lpstr>
      <vt:lpstr>1_Office Theme</vt:lpstr>
      <vt:lpstr>2_Office Theme</vt:lpstr>
      <vt:lpstr>Fundur á vegum Framkvæmdarnefndar starfsmats vegna 5 ára endurskoðunar starfa </vt:lpstr>
      <vt:lpstr>Verkefnastofa starfsmats</vt:lpstr>
      <vt:lpstr>Jafnlaunastofa</vt:lpstr>
      <vt:lpstr>Framkvæmdanefnd starfsmats.</vt:lpstr>
      <vt:lpstr>01. Hvað er starfsmat?</vt:lpstr>
      <vt:lpstr>Hvað er starfsmat?</vt:lpstr>
      <vt:lpstr>Starfsmat er ekki…</vt:lpstr>
      <vt:lpstr>02. Af hverju starfsmat?</vt:lpstr>
      <vt:lpstr>Af hverju starfsmat </vt:lpstr>
      <vt:lpstr>Launamunur kynjanna</vt:lpstr>
      <vt:lpstr>03. Starfsmatskerfið SAMSTARF</vt:lpstr>
      <vt:lpstr>Starfsmatskerfið SAMSTARF</vt:lpstr>
      <vt:lpstr>SAMSTARF</vt:lpstr>
      <vt:lpstr>Starfsmatskerfið SAMSTARF</vt:lpstr>
      <vt:lpstr>5 ára endurskoðun  útgefinna starfa </vt:lpstr>
      <vt:lpstr>5 ára endurskoðun útgefinna starfa  </vt:lpstr>
      <vt:lpstr>5 ára endurskoðun útgefinna starfa  </vt:lpstr>
      <vt:lpstr>5 ára endurskoðun útgefinna starfa  </vt:lpstr>
      <vt:lpstr>Niðurstöður úr 5 ára endurskoðun útgefinna starfa</vt:lpstr>
      <vt:lpstr>Staðbundin störf sem þarf að endurskoða </vt:lpstr>
      <vt:lpstr>Staðbundin störf á 5 ára endurskoðun  </vt:lpstr>
      <vt:lpstr>Dæmi </vt:lpstr>
      <vt:lpstr>Staðbundin störf á 5 ára endurskoðun  </vt:lpstr>
      <vt:lpstr>PowerPoint Presentation</vt:lpstr>
      <vt:lpstr>Starfsmat.is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Bryndís Guðmundsdóttir</cp:lastModifiedBy>
  <cp:revision>6</cp:revision>
  <cp:lastPrinted>2023-09-06T16:56:32Z</cp:lastPrinted>
  <dcterms:created xsi:type="dcterms:W3CDTF">2022-04-07T16:16:17Z</dcterms:created>
  <dcterms:modified xsi:type="dcterms:W3CDTF">2024-03-07T10:49:43Z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0x01010053F578C5FEA4F14F8262BB09D1067B5B</vt:lpwstr>
  </property>
  <property fmtid="{D5CDD505-2E9C-101B-9397-08002B2CF9AE}" pid="3" name="MediaServiceImageTags">
    <vt:lpwstr/>
  </property>
</Properties>
</file>